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7" r:id="rId3"/>
    <p:sldId id="258" r:id="rId4"/>
    <p:sldId id="289" r:id="rId5"/>
    <p:sldId id="290" r:id="rId6"/>
    <p:sldId id="281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0" autoAdjust="0"/>
  </p:normalViewPr>
  <p:slideViewPr>
    <p:cSldViewPr>
      <p:cViewPr varScale="1">
        <p:scale>
          <a:sx n="82" d="100"/>
          <a:sy n="82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920EF-A01F-4EFA-9625-F79A24CAABC6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8DEC3-0CDE-4035-B99C-6C7E9CE469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975104"/>
          </a:xfrm>
        </p:spPr>
        <p:txBody>
          <a:bodyPr/>
          <a:lstStyle/>
          <a:p>
            <a:r>
              <a:rPr lang="en-US" dirty="0"/>
              <a:t>C</a:t>
            </a:r>
            <a:r>
              <a:rPr lang="ru-RU" dirty="0"/>
              <a:t>ИСТЕМЫ СЧИСЛЕНИЯ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00428" y="1500174"/>
            <a:ext cx="6715172" cy="150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AppData\Local\Temp\Rar$DR08.560\m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071546"/>
            <a:ext cx="721523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merican Captain" pitchFamily="2" charset="0"/>
                <a:ea typeface="TR2N" pitchFamily="2" charset="0"/>
              </a:rPr>
              <a:t>Системы      счисления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Impact" pitchFamily="34" charset="0"/>
              </a:rPr>
              <a:t>Цифры индейцев майя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Древний народ майя вместо цифр рисовал страшные головы. Отличить одну голову–цифру от другой было очень сложно. </a:t>
            </a:r>
          </a:p>
          <a:p>
            <a:endParaRPr lang="ru-RU" dirty="0"/>
          </a:p>
        </p:txBody>
      </p:sp>
      <p:pic>
        <p:nvPicPr>
          <p:cNvPr id="4" name="Рисунок 3" descr="майя_resize"/>
          <p:cNvPicPr/>
          <p:nvPr/>
        </p:nvPicPr>
        <p:blipFill>
          <a:blip r:embed="rId2">
            <a:lum bright="-40000" contrast="36000"/>
          </a:blip>
          <a:srcRect/>
          <a:stretch>
            <a:fillRect/>
          </a:stretch>
        </p:blipFill>
        <p:spPr bwMode="auto">
          <a:xfrm>
            <a:off x="142844" y="3500438"/>
            <a:ext cx="5357850" cy="238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ru-RU" sz="4400" dirty="0"/>
            </a:br>
            <a:r>
              <a:rPr lang="ru-RU" sz="4400" b="1" dirty="0">
                <a:latin typeface="Impact" pitchFamily="34" charset="0"/>
              </a:rPr>
              <a:t>Римская система счисления.</a:t>
            </a:r>
            <a:br>
              <a:rPr lang="ru-RU" dirty="0">
                <a:latin typeface="Impact" pitchFamily="34" charset="0"/>
              </a:rPr>
            </a:b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Цифры римской системы счисления знакомы всем, хотя им уже около 2,5 тысячелетий. В её основе лежат знаки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I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V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X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L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C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D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msoD0AA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346" y="3535648"/>
            <a:ext cx="1857388" cy="332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Единицы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Десятки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Сотни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Тысячи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XXX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CCC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</a:t>
                      </a:r>
                      <a:r>
                        <a:rPr lang="en-US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</a:t>
                      </a:r>
                      <a:r>
                        <a:rPr lang="en-US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LXX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DCC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</a:t>
                      </a:r>
                      <a:r>
                        <a:rPr lang="en-US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LXXX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DCCC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</a:t>
                      </a:r>
                      <a:r>
                        <a:rPr lang="en-US" baseline="0" dirty="0"/>
                        <a:t>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900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Рассмотрим пример: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1995 = 1000 + 900 + 90 + 5 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CM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XC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V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MCMXCV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 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Но число 1995 также можно записать и в виде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MVM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или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MDVM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Например, 96 = 90 + 6 =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XC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+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VI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=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XCVI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</a:t>
            </a:r>
          </a:p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444 = 400 + 40 + 4 = С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D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+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XL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+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IV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=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CDXLIV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467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Impact" pitchFamily="34" charset="0"/>
              </a:rPr>
              <a:t>Древнеегипетская система счисления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Полагают, что для единицы, как и большинство первобытных людей, египтяне использовали палочки, для десяти – дугу, для сотни изображали измерительную веревку, для тысячи – цветок лотоса, для десяти тысяч – поднятый кверху палец, для ста тысяч – лягушку, для миллиона - человек с поднятыми руками, а для десяти миллионов – всю  Вселенную.</a:t>
            </a:r>
          </a:p>
          <a:p>
            <a:endParaRPr lang="ru-RU" dirty="0"/>
          </a:p>
        </p:txBody>
      </p:sp>
      <p:pic>
        <p:nvPicPr>
          <p:cNvPr id="4" name="Рисунок 3" descr="msoFB2F3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0072726" y="1500174"/>
            <a:ext cx="135729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soC055"/>
          <p:cNvPicPr/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857224" y="8143908"/>
            <a:ext cx="6072230" cy="9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Все остальные числа составлялись из основных с помощью только одной операции — сложения.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Например, число 2326 египтянин записал бы так: </a:t>
            </a:r>
          </a:p>
        </p:txBody>
      </p:sp>
      <p:pic>
        <p:nvPicPr>
          <p:cNvPr id="4" name="Рисунок 3" descr="msoC055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857620" y="7072338"/>
            <a:ext cx="3214710" cy="6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13 -0.50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AppData\Local\Temp\Rar$DR41.8751\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2844" y="-1071594"/>
            <a:ext cx="450053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28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28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«Вычисление с помощью двоек… является для науки основным и порождает новые открытия… При сведении чисел к простейшим началам, каковы 0 и 1, везде появляется чудесный порядок».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Home\Desktop\161110_FT_Gottfried-Leibniz.jpg.CROP.promo-xlar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56"/>
            <a:ext cx="3441581" cy="2455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3504" y="3286124"/>
            <a:ext cx="3375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Готфрид Вильгельм Лейбниц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Home\AppData\Local\Temp\Rar$DR48.2863\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00034" y="543808"/>
            <a:ext cx="75723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Рассмотрим представление чисел   26  и  35  из десятичной системы счисления в двоичную. Для этого нужно разделить его на основание, т.е. в данном случае «2»: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26 : 2 = 13 (0)			35 : 2 = 17 (1)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13 : 2 = 6   (1)			17 : 2 = 8   (1)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6 : 2 = 3   (0)			  8 : 2 = 4   (0)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3 : 2 = 1   (1)			  4 : 2 = 2   (0)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	  2 : 2 = 1   (0)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Так, число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26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11010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	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     35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100011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Home\AppData\Local\Temp\Rar$DR53.6091\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6832" y="571480"/>
            <a:ext cx="66651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того, чтобы число из двоичной системы счисления перевести в десятичную, необходимо его представить в развернутом виде и провести вычисления.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Переведём числа 110110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1001001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десятичную систему счисления.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5   4   3   2  1   0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1 1 0 1 1 0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+ 1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+ 0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+ 1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+ 1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+ 0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32 + 16 + 4 + 2 = 54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Ответ: 110110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54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6  5   4   3  2  1   0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1 0 0 1 0 0 1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+ 0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+ 0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+ 1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+ 0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+ 0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+ 1 · 2</a:t>
            </a:r>
            <a:r>
              <a:rPr lang="ru-RU" sz="2000" baseline="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64 + 8 + 1 = 73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Ответ: 1001001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73</a:t>
            </a:r>
            <a:r>
              <a:rPr lang="ru-RU" sz="200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\Desktop\luxfon.com-20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72" y="0"/>
            <a:ext cx="10287072" cy="7315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4000560" y="6357958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omic Sans MS" pitchFamily="66" charset="0"/>
              </a:rPr>
              <a:t>В 1937 г. В </a:t>
            </a:r>
            <a:r>
              <a:rPr lang="ru-RU" sz="3600" dirty="0" err="1">
                <a:latin typeface="Comic Sans MS" pitchFamily="66" charset="0"/>
              </a:rPr>
              <a:t>Вестонице</a:t>
            </a:r>
            <a:r>
              <a:rPr lang="ru-RU" sz="3600" dirty="0">
                <a:latin typeface="Comic Sans MS" pitchFamily="66" charset="0"/>
              </a:rPr>
              <a:t> (Моравия) на месте одной из стоянок первобытных людей найдена волчья кость с 55 глубокими зарубками</a:t>
            </a:r>
            <a:endParaRPr lang="ru-RU" sz="3600" dirty="0"/>
          </a:p>
        </p:txBody>
      </p:sp>
      <p:pic>
        <p:nvPicPr>
          <p:cNvPr id="6" name="Рисунок 10"/>
          <p:cNvPicPr>
            <a:picLocks noChangeAspect="1" noChangeArrowheads="1"/>
          </p:cNvPicPr>
          <p:nvPr/>
        </p:nvPicPr>
        <p:blipFill>
          <a:blip r:embed="rId3"/>
          <a:srcRect l="59819" t="1537" r="945" b="2766"/>
          <a:stretch>
            <a:fillRect/>
          </a:stretch>
        </p:blipFill>
        <p:spPr bwMode="auto">
          <a:xfrm>
            <a:off x="6643702" y="-3143296"/>
            <a:ext cx="2500298" cy="29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52657 -0.7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-3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00695 1.05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5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Home\AppData\Local\Temp\Rar$DR64.6711\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917106" y="-2232"/>
            <a:ext cx="530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Восьмеричная система счисления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4282" y="714356"/>
            <a:ext cx="80723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Восьмеричная система счисления — позиционная система счисления с основанием 8. Для представления чисел в ней используются цифры от 0 до 7. Восьмеричная система также как двоичная используется в областях, связанных с цифровыми устройствами.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Двоичная система удобна для компьютера, но неудобна для человека – числа получаются очень длинными и их трудно записывать и запоминать. Восьмеричная же характеризуется лёгким переводом восьмеричных чисел в двоичные и обратно, путём замены восьмеричных чисел на триады двоичных: каждую цифру в восьмеричной системе счисления замещают эквивалентной ей двоичной триадой (тройкой цифр).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Например, 	5371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101 011 111 001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                   5      3      7      1.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Home\AppData\Local\Temp\Rar$DR70.3288\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00100" y="470322"/>
            <a:ext cx="72866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перевести число из двоичной системы в восьмеричную, его нужно разбить с правого конца числа на триады (тройку цифр) и каждую такую группу заменить соответствующей восьмеричной цифрой. Например,	1101010000111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     5     2     0     7  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	         1    101   010   000   111.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Восьмеричная система счисления раньше широко использовалась в программировании, в компьютерной документации, однако в настоящее время почти полностью вытеснена шестнадцатеричной.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Home\AppData\Local\Temp\Rar$DR73.7071\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57224" y="857232"/>
            <a:ext cx="73581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Шестнадцатеричная система счисления — позиционная система счисления с основанием 16. В компьютерной технике наибольшее распространение получила шестнадцатеричная система. Для записи чисел в этой системе требуется 16 цифр, нам знакомо всего 10 из десятичной системы. Так, для изображения недостающих символов, традиционно используются 6 букв: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соответственно 10, 11, 12, 13, 14, 15.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Может быть на практике эта система счисления используется даже чаще, чем двоичная. Так её используют при задании цветов страницы сайта, при доступе к символам современных двухбайтовых шрифтов, при программировании, особенно на ассемблере… Байт кодируется в точности двузначным шестнадцатеричным числом. Это гораздо более просто и читабельно, чем в двоичной системе.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93246" y="-63787"/>
            <a:ext cx="7757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Шестнадцатеричная система счисления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Home\AppData\Local\Temp\Rar$DR75.8327\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000100" y="1071546"/>
            <a:ext cx="68580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переводе шестнадцатеричного числа в двоичную, необходимо заменить каждую цифру в шестнадцатеричной системе счисления на эквивалентную ей двоичную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тетраду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(четвёрку цифр).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Например,	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  1  1010   0011  1111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	  	       1    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3       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перевести число из двоичной системы в шестнадцатеричную, его нужно разбить с правого конца числа на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тетрады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каждую такую группу заменить соответствующей шестнадцатеричной цифрой.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Например,    110111000001101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6    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0     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110   1110    0000    1101.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esktop\luxfon.com-20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67151" y="-214338"/>
            <a:ext cx="13011151" cy="7315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060848" y="1785926"/>
            <a:ext cx="113052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American Captain" pitchFamily="2" charset="0"/>
              </a:rPr>
              <a:t>        Системы счисления подразделяются на: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latin typeface="American Captain" pitchFamily="2" charset="0"/>
              </a:rPr>
              <a:t>Позиционные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latin typeface="American Captain" pitchFamily="2" charset="0"/>
              </a:rPr>
              <a:t>Непозиционные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97B53-82AE-4DAC-894F-964253B8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984F5-6C5D-467F-A668-B79B7C66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3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esktop\luxfon.com-20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67151" y="-214338"/>
            <a:ext cx="13011151" cy="7315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060848" y="1785926"/>
            <a:ext cx="113052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American Captain" pitchFamily="2" charset="0"/>
              </a:rPr>
              <a:t>        Системы счисления подразделяются на: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latin typeface="American Captain" pitchFamily="2" charset="0"/>
              </a:rPr>
              <a:t>Позиционные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>
                <a:latin typeface="American Captain" pitchFamily="2" charset="0"/>
              </a:rPr>
              <a:t>Непозиционные</a:t>
            </a:r>
          </a:p>
        </p:txBody>
      </p:sp>
    </p:spTree>
    <p:extLst>
      <p:ext uri="{BB962C8B-B14F-4D97-AF65-F5344CB8AC3E}">
        <p14:creationId xmlns:p14="http://schemas.microsoft.com/office/powerpoint/2010/main" val="21372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467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Home\Desktop\luxfon.com-20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13011151" cy="7315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500042"/>
            <a:ext cx="91256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Примеры первых десяти цифр в разных системах счисления:</a:t>
            </a:r>
          </a:p>
          <a:p>
            <a:pPr lvl="0"/>
            <a:r>
              <a:rPr lang="ru-RU" sz="2800" b="1" dirty="0"/>
              <a:t>Двоичная:</a:t>
            </a:r>
            <a:r>
              <a:rPr lang="ru-RU" sz="2800" dirty="0"/>
              <a:t> 0, 1, 10, 11, 100, 101, 110, 111, 1000, 1001.</a:t>
            </a:r>
          </a:p>
          <a:p>
            <a:pPr lvl="0"/>
            <a:r>
              <a:rPr lang="ru-RU" sz="2800" b="1" dirty="0"/>
              <a:t>Десятичная:</a:t>
            </a:r>
            <a:r>
              <a:rPr lang="ru-RU" sz="2800" dirty="0"/>
              <a:t> 0, 1, 2, 3, 4, 5, 6, 7, 8, 9.</a:t>
            </a:r>
          </a:p>
          <a:p>
            <a:pPr lvl="0"/>
            <a:r>
              <a:rPr lang="ru-RU" sz="2800" b="1" dirty="0"/>
              <a:t>Восьмеричная:</a:t>
            </a:r>
            <a:r>
              <a:rPr lang="ru-RU" sz="2800" dirty="0"/>
              <a:t> 0, 1, 2, 3, 4, 5, 6, 7, 10, 11.</a:t>
            </a:r>
          </a:p>
          <a:p>
            <a:pPr lvl="0"/>
            <a:r>
              <a:rPr lang="ru-RU" sz="2800" b="1" dirty="0"/>
              <a:t>Шестнадцатеричная:</a:t>
            </a:r>
            <a:r>
              <a:rPr lang="ru-RU" sz="2800" dirty="0"/>
              <a:t> 0, 1, 2, 3, 4, 5, 6, 7, 8, 9 (числа от 10 до 15 в шестнадцатеричной системе изображаются буквами A, B, C, D, E, 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latin typeface="Impact" pitchFamily="34" charset="0"/>
              </a:rPr>
              <a:t>Вавилонская система счисления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Все числа от 1 до 59 записывались с помощью этих знаков, как в обычной иероглифической системе:</a:t>
            </a:r>
          </a:p>
          <a:p>
            <a:pPr>
              <a:buNone/>
            </a:pPr>
            <a:r>
              <a:rPr lang="ru-RU" dirty="0"/>
              <a:t>	 </a:t>
            </a:r>
          </a:p>
        </p:txBody>
      </p:sp>
      <p:pic>
        <p:nvPicPr>
          <p:cNvPr id="4" name="Рисунок 3" descr="msoB234C"/>
          <p:cNvPicPr/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9358346" y="2500306"/>
            <a:ext cx="2643206" cy="49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ocuments and Settings\лена\Рабочий стол\Новая папка\563047\Приложения\Вавилон.jpg"/>
          <p:cNvPicPr/>
          <p:nvPr/>
        </p:nvPicPr>
        <p:blipFill>
          <a:blip r:embed="rId4">
            <a:lum bright="-20000" contrast="48000"/>
          </a:blip>
          <a:srcRect/>
          <a:stretch>
            <a:fillRect/>
          </a:stretch>
        </p:blipFill>
        <p:spPr bwMode="auto">
          <a:xfrm>
            <a:off x="-3786246" y="7286652"/>
            <a:ext cx="36433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40017 0.005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44705 -0.6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Число 60 снова обозначалось тем же значком, что и 1 - вертикальный клин. Таким же образом записывались и все другие степени 60: 3600 = 60</a:t>
            </a:r>
            <a:r>
              <a:rPr lang="ru-RU" baseline="300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2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и т.д. Например, </a:t>
            </a:r>
          </a:p>
        </p:txBody>
      </p:sp>
      <p:pic>
        <p:nvPicPr>
          <p:cNvPr id="4" name="Рисунок 3" descr="msoB234C"/>
          <p:cNvPicPr/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6429388" y="7072338"/>
            <a:ext cx="4857784" cy="13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191 -0.53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Так, число        могло означать и 3 и 180 = 3 · 60 и 10800 = 3 · 60 · 60 и т.д. Различать такие числа можно было только по смыслу. Эту систему счисления ещё называют позиционной шестидесятеричной. Она широко применялась в астрономических расчётах. </a:t>
            </a:r>
          </a:p>
          <a:p>
            <a:endParaRPr lang="ru-RU" dirty="0"/>
          </a:p>
        </p:txBody>
      </p:sp>
      <p:pic>
        <p:nvPicPr>
          <p:cNvPr id="4" name="Рисунок 3" descr="msoB234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4488"/>
            <a:ext cx="571504" cy="33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203</TotalTime>
  <Words>878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American Captain</vt:lpstr>
      <vt:lpstr>Arial</vt:lpstr>
      <vt:lpstr>Calibri</vt:lpstr>
      <vt:lpstr>Comic Sans MS</vt:lpstr>
      <vt:lpstr>Franklin Gothic Book</vt:lpstr>
      <vt:lpstr>Impact</vt:lpstr>
      <vt:lpstr>Times New Roman</vt:lpstr>
      <vt:lpstr>Wingdings</vt:lpstr>
      <vt:lpstr>Wingdings 2</vt:lpstr>
      <vt:lpstr>Техническая</vt:lpstr>
      <vt:lpstr>CИСТЕМЫ СЧИСЛЕНИЯ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Вавилонская система счисления</vt:lpstr>
      <vt:lpstr>Презентация PowerPoint</vt:lpstr>
      <vt:lpstr>Презентация PowerPoint</vt:lpstr>
      <vt:lpstr>Цифры индейцев майя</vt:lpstr>
      <vt:lpstr> Римская система счисления. </vt:lpstr>
      <vt:lpstr>Презентация PowerPoint</vt:lpstr>
      <vt:lpstr>Презентация PowerPoint</vt:lpstr>
      <vt:lpstr>Презентация PowerPoint</vt:lpstr>
      <vt:lpstr>Древнеегипетская система счисления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CИСТЕМЫ СЧИСЛЕНИЯ</dc:title>
  <dc:creator>Home</dc:creator>
  <cp:lastModifiedBy>Юлия Решетникова</cp:lastModifiedBy>
  <cp:revision>24</cp:revision>
  <dcterms:created xsi:type="dcterms:W3CDTF">2018-12-05T01:54:51Z</dcterms:created>
  <dcterms:modified xsi:type="dcterms:W3CDTF">2018-12-13T09:35:11Z</dcterms:modified>
</cp:coreProperties>
</file>