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4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9" r:id="rId11"/>
    <p:sldId id="300" r:id="rId12"/>
    <p:sldId id="301" r:id="rId13"/>
    <p:sldId id="269" r:id="rId14"/>
    <p:sldId id="289" r:id="rId15"/>
    <p:sldId id="290" r:id="rId16"/>
    <p:sldId id="303" r:id="rId17"/>
    <p:sldId id="302" r:id="rId18"/>
    <p:sldId id="308" r:id="rId19"/>
    <p:sldId id="315" r:id="rId20"/>
    <p:sldId id="316" r:id="rId21"/>
    <p:sldId id="317" r:id="rId22"/>
    <p:sldId id="305" r:id="rId23"/>
    <p:sldId id="318" r:id="rId24"/>
    <p:sldId id="319" r:id="rId25"/>
    <p:sldId id="320" r:id="rId26"/>
    <p:sldId id="314" r:id="rId2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7E2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673" autoAdjust="0"/>
  </p:normalViewPr>
  <p:slideViewPr>
    <p:cSldViewPr snapToGrid="0">
      <p:cViewPr varScale="1">
        <p:scale>
          <a:sx n="70" d="100"/>
          <a:sy n="70" d="100"/>
        </p:scale>
        <p:origin x="-18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ndc\&#1091;&#1087;&#1088;&#1072;&#1074;&#1083;&#1077;&#1085;&#1080;&#1077;%20&#1087;&#1086;%20&#1085;&#1072;&#1076;&#1079;&#1086;&#1088;&#1091;%20&#1080;%20&#1082;&#1086;&#1085;&#1090;&#1088;&#1086;&#1083;&#1102;\&#1060;&#1045;&#1056;&#1040;&#1055;&#1054;&#1053;&#1058;&#1054;&#1042;&#1040;\&#1055;&#1056;&#1045;&#1047;&#1045;&#1053;&#1058;&#1040;&#1062;&#1048;&#1048;\&#1088;&#1072;&#1079;&#1085;&#1099;&#1077;%20&#1075;&#1088;&#1072;&#1092;&#1080;&#1082;&#108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Лист1!$C$2:$H$2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Лист1!$C$3:$H$3</c:f>
              <c:numCache>
                <c:formatCode>General</c:formatCode>
                <c:ptCount val="6"/>
                <c:pt idx="0">
                  <c:v>40</c:v>
                </c:pt>
                <c:pt idx="1">
                  <c:v>67</c:v>
                </c:pt>
                <c:pt idx="2">
                  <c:v>86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D2-40B8-A21F-B714C28AB6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0980608"/>
        <c:axId val="80995840"/>
      </c:barChart>
      <c:catAx>
        <c:axId val="80980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0995840"/>
        <c:crosses val="autoZero"/>
        <c:auto val="1"/>
        <c:lblAlgn val="ctr"/>
        <c:lblOffset val="100"/>
        <c:noMultiLvlLbl val="0"/>
      </c:catAx>
      <c:valAx>
        <c:axId val="80995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0980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Лист1!$C$22:$H$22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Лист1!$C$23:$H$23</c:f>
              <c:numCache>
                <c:formatCode>General</c:formatCode>
                <c:ptCount val="6"/>
                <c:pt idx="0">
                  <c:v>63.1</c:v>
                </c:pt>
                <c:pt idx="1">
                  <c:v>97.4</c:v>
                </c:pt>
                <c:pt idx="2">
                  <c:v>149.9</c:v>
                </c:pt>
                <c:pt idx="3">
                  <c:v>187.9</c:v>
                </c:pt>
                <c:pt idx="4">
                  <c:v>244.3</c:v>
                </c:pt>
                <c:pt idx="5">
                  <c:v>297.60000000000002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4A-469E-B192-81937449A1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7557120"/>
        <c:axId val="97572352"/>
      </c:barChart>
      <c:catAx>
        <c:axId val="97557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7572352"/>
        <c:crosses val="autoZero"/>
        <c:auto val="1"/>
        <c:lblAlgn val="ctr"/>
        <c:lblOffset val="100"/>
        <c:noMultiLvlLbl val="0"/>
      </c:catAx>
      <c:valAx>
        <c:axId val="97572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7557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Лист1!$C$24:$H$24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Лист1!$C$25:$H$25</c:f>
              <c:numCache>
                <c:formatCode>General</c:formatCode>
                <c:ptCount val="6"/>
                <c:pt idx="0">
                  <c:v>4000</c:v>
                </c:pt>
                <c:pt idx="1">
                  <c:v>6000</c:v>
                </c:pt>
                <c:pt idx="2">
                  <c:v>8000</c:v>
                </c:pt>
                <c:pt idx="3">
                  <c:v>11000</c:v>
                </c:pt>
                <c:pt idx="4">
                  <c:v>14000</c:v>
                </c:pt>
                <c:pt idx="5">
                  <c:v>18000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CA-49DA-9CDC-E616BDEA77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9260928"/>
        <c:axId val="39263616"/>
      </c:barChart>
      <c:catAx>
        <c:axId val="39260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9263616"/>
        <c:crosses val="autoZero"/>
        <c:auto val="1"/>
        <c:lblAlgn val="ctr"/>
        <c:lblOffset val="100"/>
        <c:noMultiLvlLbl val="0"/>
      </c:catAx>
      <c:valAx>
        <c:axId val="39263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926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65</c:v>
                </c:pt>
                <c:pt idx="1">
                  <c:v>80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8-4E2C-A477-372F78108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23808"/>
        <c:axId val="31625600"/>
      </c:barChart>
      <c:catAx>
        <c:axId val="3162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1625600"/>
        <c:crosses val="autoZero"/>
        <c:auto val="1"/>
        <c:lblAlgn val="ctr"/>
        <c:lblOffset val="100"/>
        <c:noMultiLvlLbl val="0"/>
      </c:catAx>
      <c:valAx>
        <c:axId val="316256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1623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430899378469292E-2"/>
          <c:y val="0"/>
          <c:w val="0.93113820124306168"/>
          <c:h val="0.66737183822070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B7-41D5-B30B-E4C3A202B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48256"/>
        <c:axId val="34054144"/>
      </c:barChart>
      <c:catAx>
        <c:axId val="3404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34054144"/>
        <c:crosses val="autoZero"/>
        <c:auto val="1"/>
        <c:lblAlgn val="ctr"/>
        <c:lblOffset val="100"/>
        <c:noMultiLvlLbl val="0"/>
      </c:catAx>
      <c:valAx>
        <c:axId val="340541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048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33398400246813E-2"/>
          <c:y val="0"/>
          <c:w val="0.92913320319950665"/>
          <c:h val="0.60341938463363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04-48F5-97E1-597D514F3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86656"/>
        <c:axId val="33688192"/>
      </c:barChart>
      <c:catAx>
        <c:axId val="33686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33688192"/>
        <c:crosses val="autoZero"/>
        <c:auto val="1"/>
        <c:lblAlgn val="ctr"/>
        <c:lblOffset val="100"/>
        <c:noMultiLvlLbl val="0"/>
      </c:catAx>
      <c:valAx>
        <c:axId val="336881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368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Лист1!$H$27:$H$40</c:f>
              <c:strCache>
                <c:ptCount val="14"/>
                <c:pt idx="0">
                  <c:v>Низкая зарплата</c:v>
                </c:pt>
                <c:pt idx="1">
                  <c:v>Отсутствие у детей желания учиться</c:v>
                </c:pt>
                <c:pt idx="2">
                  <c:v>Отсутствие контроля за детьми со стороны родителей</c:v>
                </c:pt>
                <c:pt idx="3">
                  <c:v>Загруженность работой, не относящейся к педагогической деятельности </c:v>
                </c:pt>
                <c:pt idx="4">
                  <c:v>Низкий престиж профессии </c:v>
                </c:pt>
                <c:pt idx="5">
                  <c:v>Отсутствие свободного времени для отдыха и личностного развития</c:v>
                </c:pt>
                <c:pt idx="6">
                  <c:v>Качество учебно-методического обеспечения </c:v>
                </c:pt>
                <c:pt idx="7">
                  <c:v>Большая нагрузка</c:v>
                </c:pt>
                <c:pt idx="8">
                  <c:v>Отсутствие возможности карьерного роста</c:v>
                </c:pt>
                <c:pt idx="9">
                  <c:v>Затрудняюсь ответить</c:v>
                </c:pt>
                <c:pt idx="10">
                  <c:v>Отношение к педагогам администрации учебного заведения</c:v>
                </c:pt>
                <c:pt idx="11">
                  <c:v>Взаимоотношения в коллективе</c:v>
                </c:pt>
                <c:pt idx="12">
                  <c:v>Другое</c:v>
                </c:pt>
                <c:pt idx="13">
                  <c:v>Не очень интересная работа</c:v>
                </c:pt>
              </c:strCache>
            </c:strRef>
          </c:cat>
          <c:val>
            <c:numRef>
              <c:f>Лист1!$I$27:$I$40</c:f>
              <c:numCache>
                <c:formatCode>0.00%</c:formatCode>
                <c:ptCount val="14"/>
                <c:pt idx="0">
                  <c:v>0.49700000000000083</c:v>
                </c:pt>
                <c:pt idx="1">
                  <c:v>0.47800000000000031</c:v>
                </c:pt>
                <c:pt idx="2">
                  <c:v>0.47300000000000031</c:v>
                </c:pt>
                <c:pt idx="3">
                  <c:v>0.37500000000000083</c:v>
                </c:pt>
                <c:pt idx="4">
                  <c:v>0.31300000000000083</c:v>
                </c:pt>
                <c:pt idx="5">
                  <c:v>0.25600000000000001</c:v>
                </c:pt>
                <c:pt idx="6">
                  <c:v>0.15900000000000045</c:v>
                </c:pt>
                <c:pt idx="7">
                  <c:v>0.15200000000000041</c:v>
                </c:pt>
                <c:pt idx="8">
                  <c:v>3.2000000000000042E-2</c:v>
                </c:pt>
                <c:pt idx="9">
                  <c:v>3.2000000000000042E-2</c:v>
                </c:pt>
                <c:pt idx="10">
                  <c:v>2.5999999999999999E-2</c:v>
                </c:pt>
                <c:pt idx="11" formatCode="0%">
                  <c:v>2.0000000000000011E-2</c:v>
                </c:pt>
                <c:pt idx="12">
                  <c:v>1.7999999999999999E-2</c:v>
                </c:pt>
                <c:pt idx="13">
                  <c:v>1.0000000000000035E-3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54-4414-9DD6-D08E6EE31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42080"/>
        <c:axId val="39343616"/>
      </c:barChart>
      <c:catAx>
        <c:axId val="39342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39343616"/>
        <c:crosses val="autoZero"/>
        <c:auto val="1"/>
        <c:lblAlgn val="ctr"/>
        <c:lblOffset val="100"/>
        <c:noMultiLvlLbl val="0"/>
      </c:catAx>
      <c:valAx>
        <c:axId val="39343616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393420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Лист1!$C$4:$H$4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Лист1!$C$5:$H$5</c:f>
              <c:numCache>
                <c:formatCode>General</c:formatCode>
                <c:ptCount val="6"/>
                <c:pt idx="0">
                  <c:v>45</c:v>
                </c:pt>
                <c:pt idx="1">
                  <c:v>80</c:v>
                </c:pt>
                <c:pt idx="2">
                  <c:v>120</c:v>
                </c:pt>
                <c:pt idx="3">
                  <c:v>160</c:v>
                </c:pt>
                <c:pt idx="4">
                  <c:v>200</c:v>
                </c:pt>
                <c:pt idx="5">
                  <c:v>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0A-462C-875C-7DA52610C1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363328"/>
        <c:axId val="81366016"/>
      </c:barChart>
      <c:catAx>
        <c:axId val="81363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1366016"/>
        <c:crosses val="autoZero"/>
        <c:auto val="1"/>
        <c:lblAlgn val="ctr"/>
        <c:lblOffset val="100"/>
        <c:noMultiLvlLbl val="0"/>
      </c:catAx>
      <c:valAx>
        <c:axId val="8136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1363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Лист1!$C$6:$H$6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Лист1!$C$7:$H$7</c:f>
              <c:numCache>
                <c:formatCode>General</c:formatCode>
                <c:ptCount val="6"/>
                <c:pt idx="0">
                  <c:v>15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55</c:v>
                </c:pt>
                <c:pt idx="5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F8-49BB-9F09-659B523435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389440"/>
        <c:axId val="81400576"/>
      </c:barChart>
      <c:catAx>
        <c:axId val="81389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1400576"/>
        <c:crosses val="autoZero"/>
        <c:auto val="1"/>
        <c:lblAlgn val="ctr"/>
        <c:lblOffset val="100"/>
        <c:noMultiLvlLbl val="0"/>
      </c:catAx>
      <c:valAx>
        <c:axId val="81400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138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Лист1!$C$8:$H$8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Лист1!$C$9:$H$9</c:f>
              <c:numCache>
                <c:formatCode>General</c:formatCode>
                <c:ptCount val="6"/>
                <c:pt idx="5">
                  <c:v>2250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DA-4DC8-8C52-1E319C0A8D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411456"/>
        <c:axId val="81426688"/>
      </c:barChart>
      <c:catAx>
        <c:axId val="81411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1426688"/>
        <c:crosses val="autoZero"/>
        <c:auto val="1"/>
        <c:lblAlgn val="ctr"/>
        <c:lblOffset val="100"/>
        <c:noMultiLvlLbl val="0"/>
      </c:catAx>
      <c:valAx>
        <c:axId val="81426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1411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Лист1!$C$10:$H$10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Лист1!$C$11:$H$11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89-45D9-A20B-3B139A2D42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0508800"/>
        <c:axId val="81446784"/>
      </c:barChart>
      <c:catAx>
        <c:axId val="80508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1446784"/>
        <c:crosses val="autoZero"/>
        <c:auto val="1"/>
        <c:lblAlgn val="ctr"/>
        <c:lblOffset val="100"/>
        <c:noMultiLvlLbl val="0"/>
      </c:catAx>
      <c:valAx>
        <c:axId val="81446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0508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Лист1!$C$26:$H$26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Лист1!$C$27:$H$27</c:f>
              <c:numCache>
                <c:formatCode>General</c:formatCode>
                <c:ptCount val="6"/>
                <c:pt idx="0">
                  <c:v>60</c:v>
                </c:pt>
                <c:pt idx="1">
                  <c:v>120</c:v>
                </c:pt>
                <c:pt idx="2">
                  <c:v>180</c:v>
                </c:pt>
                <c:pt idx="3">
                  <c:v>270</c:v>
                </c:pt>
                <c:pt idx="4">
                  <c:v>360</c:v>
                </c:pt>
                <c:pt idx="5">
                  <c:v>450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58-4E48-B8BB-EFF52D81F7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421056"/>
        <c:axId val="84091648"/>
      </c:barChart>
      <c:catAx>
        <c:axId val="83421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4091648"/>
        <c:crosses val="autoZero"/>
        <c:auto val="1"/>
        <c:lblAlgn val="ctr"/>
        <c:lblOffset val="100"/>
        <c:noMultiLvlLbl val="0"/>
      </c:catAx>
      <c:valAx>
        <c:axId val="84091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3421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Лист1!$C$28:$H$28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Лист1!$C$29:$H$29</c:f>
              <c:numCache>
                <c:formatCode>General</c:formatCode>
                <c:ptCount val="6"/>
                <c:pt idx="0">
                  <c:v>82</c:v>
                </c:pt>
                <c:pt idx="1">
                  <c:v>84</c:v>
                </c:pt>
                <c:pt idx="2">
                  <c:v>85</c:v>
                </c:pt>
                <c:pt idx="3">
                  <c:v>87</c:v>
                </c:pt>
                <c:pt idx="4">
                  <c:v>89</c:v>
                </c:pt>
                <c:pt idx="5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15-4E19-9B5F-4C890E885F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4098432"/>
        <c:axId val="84130048"/>
      </c:barChart>
      <c:catAx>
        <c:axId val="84098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4130048"/>
        <c:crosses val="autoZero"/>
        <c:auto val="1"/>
        <c:lblAlgn val="ctr"/>
        <c:lblOffset val="100"/>
        <c:noMultiLvlLbl val="0"/>
      </c:catAx>
      <c:valAx>
        <c:axId val="84130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4098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Лист1!$C$18:$H$18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Лист1!$C$19:$H$19</c:f>
              <c:numCache>
                <c:formatCode>General</c:formatCode>
                <c:ptCount val="6"/>
                <c:pt idx="0">
                  <c:v>78.5</c:v>
                </c:pt>
                <c:pt idx="1">
                  <c:v>78.5</c:v>
                </c:pt>
                <c:pt idx="2">
                  <c:v>78.5</c:v>
                </c:pt>
                <c:pt idx="3">
                  <c:v>79</c:v>
                </c:pt>
                <c:pt idx="4">
                  <c:v>79.5</c:v>
                </c:pt>
                <c:pt idx="5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F8-478F-9AE4-C669A1B5B5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4172160"/>
        <c:axId val="84195584"/>
      </c:barChart>
      <c:catAx>
        <c:axId val="84172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4195584"/>
        <c:crosses val="autoZero"/>
        <c:auto val="1"/>
        <c:lblAlgn val="ctr"/>
        <c:lblOffset val="100"/>
        <c:noMultiLvlLbl val="0"/>
      </c:catAx>
      <c:valAx>
        <c:axId val="84195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417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Лист1!$C$20:$H$20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Лист1!$C$21:$H$21</c:f>
              <c:numCache>
                <c:formatCode>General</c:formatCode>
                <c:ptCount val="6"/>
                <c:pt idx="0">
                  <c:v>2600</c:v>
                </c:pt>
                <c:pt idx="1">
                  <c:v>4500</c:v>
                </c:pt>
                <c:pt idx="2">
                  <c:v>8600</c:v>
                </c:pt>
                <c:pt idx="3">
                  <c:v>13100</c:v>
                </c:pt>
                <c:pt idx="4">
                  <c:v>18100</c:v>
                </c:pt>
                <c:pt idx="5">
                  <c:v>23200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18-4AD6-9B7F-57688B0749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4206720"/>
        <c:axId val="97550336"/>
      </c:barChart>
      <c:catAx>
        <c:axId val="84206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7550336"/>
        <c:crosses val="autoZero"/>
        <c:auto val="1"/>
        <c:lblAlgn val="ctr"/>
        <c:lblOffset val="100"/>
        <c:noMultiLvlLbl val="0"/>
      </c:catAx>
      <c:valAx>
        <c:axId val="97550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4206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3132" y="3214586"/>
            <a:ext cx="8372104" cy="1606796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проект “Образование”: региональная составляющая, </a:t>
            </a:r>
            <a:b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на 2019 год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http://www.atyrau-business.com/uploads/posts/2017-01/1485348033_samara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2636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465371" y="5051399"/>
            <a:ext cx="48609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Ерёмин Сергей Владимирович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руководитель управления проектно-аналитической деятельности министерства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образования и науки Самарской области,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для вопросов: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eremin2000@mail.ru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27962"/>
              </p:ext>
            </p:extLst>
          </p:nvPr>
        </p:nvGraphicFramePr>
        <p:xfrm>
          <a:off x="95536" y="1072283"/>
          <a:ext cx="8925636" cy="3779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образовательных организациях созданы равные условия для получения качественного образования с использованием дистанционных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образовательных организаций обеспечены высокоскоростным Интернет-соединением (не менее 100 Мб/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– для городских организаций, 50 Мб/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– для сельских)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 всех муниципальных образованиях внедрена целевая модель цифровой образовательной среды в школах и учреждениях СПО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Предоставление ОУ высокоскоростного (не менее 20 Мб/с для сельских и не менее 50 Мб/для городских) доступа к сети Интернет с широким набором информационных ресурсов (электронная система оценки качества образования, электронные образовательные ресурсы, электронный дневник, журнал и др.)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«Цифровая образовательная среда»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65545" y="4834320"/>
          <a:ext cx="8775510" cy="13527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52724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образовательных организаций, обеспеченных Интернет-соединением со скоростью не менее 100 Мб/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для городских, 50 Мб/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для сельских, %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607625" y="4833256"/>
          <a:ext cx="4310743" cy="135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70430"/>
              </p:ext>
            </p:extLst>
          </p:nvPr>
        </p:nvGraphicFramePr>
        <p:xfrm>
          <a:off x="95536" y="1072283"/>
          <a:ext cx="8925636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 качества общего образования за счёт повышения профессиональной компетенции педагогических работников (прежде всего, учителей)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50%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учителей вовлечены в национальную систему профессионального роста педагогических работников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педагогических работников прошли добровольную независимую оценку профессиональной квалификации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реализации программ повышения квалификации для работников образовательных учреждений на основе Именного образовательного чека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Осуществление ежемесячной денежной выплаты (5000 руб.) молодым, в возрасте не старше 30 лет, педагогическим работникам.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«Учитель будущего»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65545" y="4727445"/>
          <a:ext cx="8775510" cy="10677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6771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учителей, вовлеченных в национальную систему профессионального роста педагогических работников, %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215740" y="4785755"/>
          <a:ext cx="4168239" cy="1056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222942" y="5790287"/>
          <a:ext cx="8775510" cy="10677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6771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прошедших добровольную независимую оценку профессиональной квалификации, %</a:t>
                      </a: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358244" y="5913912"/>
          <a:ext cx="3942608" cy="94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67703"/>
              </p:ext>
            </p:extLst>
          </p:nvPr>
        </p:nvGraphicFramePr>
        <p:xfrm>
          <a:off x="95536" y="1411648"/>
          <a:ext cx="8925636" cy="4511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 уровня подготовки квалифицированных кадров до стандартов профессионального мастерства международного уровня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50%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учреждений СПО, проводят итоговую аттестацию в форме демонстрационного экзамена.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25%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обучающихся, завершающих обучение в организациях, осуществляющих образовательную деятельность по программам среднего профессионального образования, прошли аттестацию с использованием механизма демонстрационного экзамена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Финансовая поддержка студентов, получающих образование по профессиям и специальностям, включенным в Перечень приоритетных профессий и специальностей среднего профессионального образования, востребованных на региональном рынке труда для развития авиационно-космического комплекса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Выплата премий победителям и призерам по итогам областного конкурса «Лучший наставник».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«Молодые профессионалы»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92522"/>
              </p:ext>
            </p:extLst>
          </p:nvPr>
        </p:nvGraphicFramePr>
        <p:xfrm>
          <a:off x="85343" y="1423823"/>
          <a:ext cx="9058657" cy="43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8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8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61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61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12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136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9964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9964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8320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Число центров опережающей профессиональной подготовки накопительным итогом, единиц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412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Число мастерских, оснащенных современной материально-технической базой по одной из компетенций накопительным итогом, единиц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50*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2354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Доля организаций, осуществляющих образовательную деятельность по образовательным программам среднего профессионального образования, итоговая аттестация в которых проводится в форме демонстрационного экзамена, 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2354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Доля обучающихся, завершающих обучение в организациях, осуществляющих образовательную деятельность по образовательным программам СПО, прошедших аттестацию с использованием механизма демонстрационного экзамена, 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0" y="6410732"/>
            <a:ext cx="81280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400" dirty="0" smtClean="0">
                <a:solidFill>
                  <a:schemeClr val="tx1"/>
                </a:solidFill>
                <a:ea typeface="Verdana" panose="020B0604030504040204" pitchFamily="34" charset="0"/>
              </a:rPr>
              <a:t>* плановое значение, корректируемое ежегодно по итогам федеральных конкурсных отборов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«Молодые профессионалы»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344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95984"/>
              </p:ext>
            </p:extLst>
          </p:nvPr>
        </p:nvGraphicFramePr>
        <p:xfrm>
          <a:off x="0" y="1086715"/>
          <a:ext cx="9144000" cy="3459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10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28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508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обучения граждан в течение всей жизни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овышение качества подготовки, в т.ч. в результате формирования и развития конкурентной среды среди организаций, реализующих дополнительные образовательные программы и программы профессионального обучения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 тыс.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 Самарской области проходят обучение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СПО, доп. проф.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квалификации педагогических работников на базе образовательных организаций, реализующих программы дополнительного профессионального образования, в том числе образовательных организаций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высшего образования в рамках Именного образовательного чека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364887"/>
              </p:ext>
            </p:extLst>
          </p:nvPr>
        </p:nvGraphicFramePr>
        <p:xfrm>
          <a:off x="0" y="4617511"/>
          <a:ext cx="9144000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1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5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52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98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694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743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1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567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граждан Самарской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области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ежегодно проходящих обучение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образования,  тыс. чел.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«Новые возможности для каждого»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32944"/>
              </p:ext>
            </p:extLst>
          </p:nvPr>
        </p:nvGraphicFramePr>
        <p:xfrm>
          <a:off x="0" y="1062965"/>
          <a:ext cx="9144000" cy="2240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996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983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59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молодых людей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потребности участия в активной общественно значимой деятельности, в том числе добровольческом (волонтёрском) движении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20%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граждан вовлечены в добровольческую деятельность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70%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студентов вовлечены в клубное студенческое движение.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на территории Самарской области Молодежного форума Приволжского федерального округа «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iВолга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166288"/>
              </p:ext>
            </p:extLst>
          </p:nvPr>
        </p:nvGraphicFramePr>
        <p:xfrm>
          <a:off x="0" y="3397954"/>
          <a:ext cx="9144001" cy="34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5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52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98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694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743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1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567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обучающихся, вовлеченных в деятельность общественных объединений на базе образовательных организаций общего образования, среднего профессионального и высшего образования, тыс. человек накопительным итогом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граждан, вовлеченных в добровольческую деятельность,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488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молодежи, задействованной в мероприятиях по вовлечению в творческую деятельность, от общего числа молодежи в Самарской области,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262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студентов, вовлеченных в клубное студенческое движение, от общего числа студентов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«Социальная активность»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Декомпозированные показатели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нацпроекта </a:t>
            </a:r>
            <a:r>
              <a:rPr lang="ru-RU" sz="2400" b="1" dirty="0"/>
              <a:t>«Образование»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99920"/>
            <a:ext cx="4749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«Современная школа»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39649"/>
              </p:ext>
            </p:extLst>
          </p:nvPr>
        </p:nvGraphicFramePr>
        <p:xfrm>
          <a:off x="45654" y="1309610"/>
          <a:ext cx="8955501" cy="98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9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Число общеобразовательных организаций, расположенных в сельской местности и малых городах, в которых созданы условия, в том числе проведены ремонтные работы в помещениях, для размещения центров цифрового и гуманитарного профилей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 году 45 центров только в сельских районах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57356" y="2429186"/>
            <a:ext cx="5036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«Успех каждого ребёнка»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54379"/>
              </p:ext>
            </p:extLst>
          </p:nvPr>
        </p:nvGraphicFramePr>
        <p:xfrm>
          <a:off x="71406" y="2817174"/>
          <a:ext cx="8955501" cy="1716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3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Охват детей в возрасте от 5 до 18 лет дополнительным образованием (с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учётом муниципальных учреждений дополнительного образования)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по итогам 2019-2020 годов должны быть не ниже значения на 01.01.2019.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в 2021-2024 годах: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МО, имеющих охват ниже 80%, ежегодный рост на 0,5%;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МО, имеющих охват 80% и выше, не ниже значения на 01.01.2019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85918" y="4643446"/>
            <a:ext cx="506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«Социальная активность»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80070"/>
              </p:ext>
            </p:extLst>
          </p:nvPr>
        </p:nvGraphicFramePr>
        <p:xfrm>
          <a:off x="45655" y="5034561"/>
          <a:ext cx="9026939" cy="164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01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Период (год)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граждан, вовлеченных в добровольческую деятельность,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4362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молодежи, задействованной в мероприятиях по вовлечению в творческую деятельность, от общего числа молодежи,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1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Работа над получением финансовых грантов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рамках 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08284"/>
              </p:ext>
            </p:extLst>
          </p:nvPr>
        </p:nvGraphicFramePr>
        <p:xfrm>
          <a:off x="150829" y="1424610"/>
          <a:ext cx="8861196" cy="5218418"/>
        </p:xfrm>
        <a:graphic>
          <a:graphicData uri="http://schemas.openxmlformats.org/drawingml/2006/table">
            <a:tbl>
              <a:tblPr/>
              <a:tblGrid>
                <a:gridCol w="591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4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485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0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6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0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	№ 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Планируемое количество заявок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Плановый 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объём 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запрашиваемых федеральных </a:t>
                      </a:r>
                      <a:r>
                        <a:rPr lang="ru-RU" sz="15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грантовых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 средств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, млн. руб.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«Молодые профессионалы»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Развитие МТБ учебно-производственных лабораторий учреждений СПО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77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Создание научно-учебных лабораторий на базе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сельских общеобразовательных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организаций, осуществляющих взаимодействие с аграрными университетами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4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Реализация инновационных проектов и лучших практик по различным направленностям дополнительного образования детей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62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 года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2" y="1058900"/>
            <a:ext cx="8787740" cy="5799100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с </a:t>
            </a:r>
            <a:r>
              <a:rPr lang="ru-RU" sz="2200" dirty="0">
                <a:latin typeface="+mn-lt"/>
              </a:rPr>
              <a:t>1 января 2019 </a:t>
            </a:r>
            <a:r>
              <a:rPr lang="ru-RU" sz="2200" dirty="0" smtClean="0">
                <a:latin typeface="+mn-lt"/>
              </a:rPr>
              <a:t>года условий </a:t>
            </a:r>
            <a:r>
              <a:rPr lang="ru-RU" sz="2200" dirty="0">
                <a:latin typeface="+mn-lt"/>
              </a:rPr>
              <a:t>для организации 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психологической поддержки </a:t>
            </a:r>
            <a:r>
              <a:rPr lang="ru-RU" sz="2200" dirty="0">
                <a:latin typeface="+mn-lt"/>
              </a:rPr>
              <a:t>детей в каждой </a:t>
            </a:r>
            <a:r>
              <a:rPr lang="ru-RU" sz="2200" dirty="0" smtClean="0">
                <a:latin typeface="+mn-lt"/>
              </a:rPr>
              <a:t>образовательной </a:t>
            </a:r>
            <a:r>
              <a:rPr lang="ru-RU" sz="2200" dirty="0">
                <a:latin typeface="+mn-lt"/>
              </a:rPr>
              <a:t>организации Самарской области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Реализация с начала нового учебного года в школах Самарской области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механизма сетевого взаимодействия </a:t>
            </a:r>
            <a:r>
              <a:rPr lang="ru-RU" sz="2200" dirty="0" smtClean="0">
                <a:latin typeface="+mn-lt"/>
              </a:rPr>
              <a:t>с другими образовательными организациями в рамках учебной деятельности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Обновление материально-технической базы </a:t>
            </a:r>
            <a:r>
              <a:rPr lang="ru-RU" sz="2200" dirty="0">
                <a:latin typeface="+mn-lt"/>
              </a:rPr>
              <a:t>кабинетов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 «Технологии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» в 24 школах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dirty="0" smtClean="0">
                <a:latin typeface="+mn-lt"/>
              </a:rPr>
              <a:t>области</a:t>
            </a:r>
            <a:endParaRPr lang="ru-RU" sz="2200" b="1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19 мини-кванториумов</a:t>
            </a:r>
            <a:endParaRPr lang="ru-RU" sz="2200" b="1" dirty="0">
              <a:solidFill>
                <a:srgbClr val="FF0000"/>
              </a:solidFill>
              <a:latin typeface="+mn-lt"/>
            </a:endParaRPr>
          </a:p>
          <a:p>
            <a:pPr marL="450850" indent="-450850">
              <a:spcBef>
                <a:spcPts val="0"/>
              </a:spcBef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Участие в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федеральных конкурсах</a:t>
            </a:r>
            <a:r>
              <a:rPr lang="ru-RU" sz="2200" b="1" dirty="0" smtClean="0">
                <a:latin typeface="+mn-lt"/>
              </a:rPr>
              <a:t>: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стационарного кванториума;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центров цифрового и гуманитарного профилей;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обновлению МТБ коррекционных школ;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реализации образ. организациями инновационных проектов;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созданию учебных лабораторий в школах, осуществляющих взаимодействие с аграрными университетами</a:t>
            </a:r>
            <a:endParaRPr lang="ru-RU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pic>
        <p:nvPicPr>
          <p:cNvPr id="9" name="Picture 2" descr="https://russkiymir.ru/upload/iblock/c98/c986cc9bcf49fcb18b5901545f930c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250950"/>
            <a:ext cx="2714625" cy="1944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3465513" y="1333500"/>
            <a:ext cx="5678487" cy="923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«От 22 до 25% населения страны 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не владеют функциональным чтением. 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Потери его начинаются в раннем возрасте»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75" y="3525838"/>
            <a:ext cx="4319588" cy="612775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endParaRPr lang="ru-RU" b="1" spc="-200" dirty="0">
              <a:solidFill>
                <a:srgbClr val="C00000"/>
              </a:solidFill>
              <a:latin typeface="+mj-lt"/>
            </a:endParaRPr>
          </a:p>
          <a:p>
            <a:pPr algn="ctr">
              <a:lnSpc>
                <a:spcPct val="110000"/>
              </a:lnSpc>
              <a:defRPr/>
            </a:pPr>
            <a:endParaRPr lang="ru-RU" b="1" spc="-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619500"/>
            <a:ext cx="4572000" cy="485775"/>
          </a:xfrm>
          <a:prstGeom prst="rect">
            <a:avLst/>
          </a:prstGeom>
          <a:ln w="38100" cmpd="dbl">
            <a:noFill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b="1" spc="-100" dirty="0"/>
              <a:t>Результаты исследования функциональной  </a:t>
            </a:r>
          </a:p>
          <a:p>
            <a:pPr algn="ctr">
              <a:lnSpc>
                <a:spcPct val="80000"/>
              </a:lnSpc>
              <a:defRPr/>
            </a:pPr>
            <a:r>
              <a:rPr lang="ru-RU" b="1" spc="-50" dirty="0"/>
              <a:t>грамотности 9-тиклассников </a:t>
            </a:r>
          </a:p>
        </p:txBody>
      </p:sp>
      <p:graphicFrame>
        <p:nvGraphicFramePr>
          <p:cNvPr id="5122" name="Диаграмма 2"/>
          <p:cNvGraphicFramePr>
            <a:graphicFrameLocks/>
          </p:cNvGraphicFramePr>
          <p:nvPr/>
        </p:nvGraphicFramePr>
        <p:xfrm>
          <a:off x="0" y="3238500"/>
          <a:ext cx="4244975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r:id="rId4" imgW="4243184" imgH="3462828" progId="Excel.Sheet.8">
                  <p:embed/>
                </p:oleObj>
              </mc:Choice>
              <mc:Fallback>
                <p:oleObj r:id="rId4" imgW="4243184" imgH="3462828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38500"/>
                        <a:ext cx="4244975" cy="345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899024" y="3121974"/>
            <a:ext cx="4000500" cy="2911475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C00000"/>
                </a:solidFill>
                <a:latin typeface="+mj-lt"/>
              </a:rPr>
              <a:t>Основные проблемы:</a:t>
            </a:r>
          </a:p>
          <a:p>
            <a:pPr algn="ctr">
              <a:lnSpc>
                <a:spcPct val="110000"/>
              </a:lnSpc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точность понимания текста,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всех его деталей, понимание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проблемы в целом и работа </a:t>
            </a:r>
          </a:p>
          <a:p>
            <a:pPr algn="ctr">
              <a:lnSpc>
                <a:spcPct val="110000"/>
              </a:lnSpc>
              <a:spcAft>
                <a:spcPts val="600"/>
              </a:spcAft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со сложными идеями</a:t>
            </a:r>
          </a:p>
          <a:p>
            <a:pPr algn="ctr">
              <a:lnSpc>
                <a:spcPct val="110000"/>
              </a:lnSpc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более чем у половины детей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отсутствует потребность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(или низкая потребность)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в «чтении в своё удовольствие»</a:t>
            </a:r>
          </a:p>
        </p:txBody>
      </p:sp>
      <p:grpSp>
        <p:nvGrpSpPr>
          <p:cNvPr id="14" name="Группа 12"/>
          <p:cNvGrpSpPr>
            <a:grpSpLocks noChangeAspect="1"/>
          </p:cNvGrpSpPr>
          <p:nvPr/>
        </p:nvGrpSpPr>
        <p:grpSpPr bwMode="auto">
          <a:xfrm>
            <a:off x="4572000" y="4667250"/>
            <a:ext cx="287338" cy="444500"/>
            <a:chOff x="4357120" y="1634502"/>
            <a:chExt cx="914400" cy="1058494"/>
          </a:xfrm>
        </p:grpSpPr>
        <p:sp>
          <p:nvSpPr>
            <p:cNvPr id="15" name="Равнобедренный треугольник 1"/>
            <p:cNvSpPr/>
            <p:nvPr/>
          </p:nvSpPr>
          <p:spPr>
            <a:xfrm rot="5400000">
              <a:off x="4538354" y="1453268"/>
              <a:ext cx="551929" cy="914400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542720"/>
                <a:gd name="connsiteY0" fmla="*/ 914400 h 924971"/>
                <a:gd name="connsiteX1" fmla="*/ 530352 w 542720"/>
                <a:gd name="connsiteY1" fmla="*/ 0 h 924971"/>
                <a:gd name="connsiteX2" fmla="*/ 542720 w 542720"/>
                <a:gd name="connsiteY2" fmla="*/ 924971 h 924971"/>
                <a:gd name="connsiteX3" fmla="*/ 0 w 542720"/>
                <a:gd name="connsiteY3" fmla="*/ 914400 h 924971"/>
                <a:gd name="connsiteX0" fmla="*/ 0 w 553294"/>
                <a:gd name="connsiteY0" fmla="*/ 914400 h 914400"/>
                <a:gd name="connsiteX1" fmla="*/ 530352 w 553294"/>
                <a:gd name="connsiteY1" fmla="*/ 0 h 914400"/>
                <a:gd name="connsiteX2" fmla="*/ 553294 w 553294"/>
                <a:gd name="connsiteY2" fmla="*/ 560268 h 914400"/>
                <a:gd name="connsiteX3" fmla="*/ 0 w 553294"/>
                <a:gd name="connsiteY3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3294" h="914400">
                  <a:moveTo>
                    <a:pt x="0" y="914400"/>
                  </a:moveTo>
                  <a:lnTo>
                    <a:pt x="530352" y="0"/>
                  </a:lnTo>
                  <a:lnTo>
                    <a:pt x="553294" y="560268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Равнобедренный треугольник 1"/>
            <p:cNvSpPr/>
            <p:nvPr/>
          </p:nvSpPr>
          <p:spPr>
            <a:xfrm rot="16200000" flipV="1">
              <a:off x="4538354" y="1959833"/>
              <a:ext cx="551929" cy="914400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542720"/>
                <a:gd name="connsiteY0" fmla="*/ 914400 h 924971"/>
                <a:gd name="connsiteX1" fmla="*/ 530352 w 542720"/>
                <a:gd name="connsiteY1" fmla="*/ 0 h 924971"/>
                <a:gd name="connsiteX2" fmla="*/ 542720 w 542720"/>
                <a:gd name="connsiteY2" fmla="*/ 924971 h 924971"/>
                <a:gd name="connsiteX3" fmla="*/ 0 w 542720"/>
                <a:gd name="connsiteY3" fmla="*/ 914400 h 924971"/>
                <a:gd name="connsiteX0" fmla="*/ 0 w 553294"/>
                <a:gd name="connsiteY0" fmla="*/ 914400 h 914400"/>
                <a:gd name="connsiteX1" fmla="*/ 530352 w 553294"/>
                <a:gd name="connsiteY1" fmla="*/ 0 h 914400"/>
                <a:gd name="connsiteX2" fmla="*/ 553294 w 553294"/>
                <a:gd name="connsiteY2" fmla="*/ 560268 h 914400"/>
                <a:gd name="connsiteX3" fmla="*/ 0 w 553294"/>
                <a:gd name="connsiteY3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3294" h="914400">
                  <a:moveTo>
                    <a:pt x="0" y="914400"/>
                  </a:moveTo>
                  <a:lnTo>
                    <a:pt x="530352" y="0"/>
                  </a:lnTo>
                  <a:lnTo>
                    <a:pt x="553294" y="560268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системы образования</a:t>
            </a:r>
          </a:p>
          <a:p>
            <a:pPr algn="ctr"/>
            <a:r>
              <a:rPr lang="ru-RU" sz="2400" b="1" dirty="0" smtClean="0"/>
              <a:t>на современном этапе</a:t>
            </a:r>
            <a:endParaRPr lang="ru-RU" sz="2400" b="1" dirty="0"/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1" y="1209729"/>
            <a:ext cx="8942118" cy="4870560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Недостаточная степень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психологической 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поддержки </a:t>
            </a:r>
            <a:r>
              <a:rPr lang="ru-RU" sz="2200" dirty="0">
                <a:latin typeface="+mn-lt"/>
              </a:rPr>
              <a:t>детей в </a:t>
            </a:r>
            <a:r>
              <a:rPr lang="ru-RU" sz="2200" dirty="0" smtClean="0">
                <a:latin typeface="+mn-lt"/>
              </a:rPr>
              <a:t>образовательных организациях</a:t>
            </a:r>
            <a:endParaRPr lang="ru-RU" sz="2200" dirty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Недостаточно высокая степень сформированности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функциональной грамотности </a:t>
            </a:r>
            <a:r>
              <a:rPr lang="ru-RU" sz="2200" dirty="0" smtClean="0">
                <a:latin typeface="+mn-lt"/>
              </a:rPr>
              <a:t>у обучающихся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Необходимость содержательного и материально-технического обновления предметной области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«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Технология»</a:t>
            </a:r>
            <a:endParaRPr lang="ru-RU" sz="2200" b="1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Недостаточная возможность выбора у обучающихся (особенно, в сельских территориях) объединений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дополнительного образования</a:t>
            </a:r>
            <a:r>
              <a:rPr lang="ru-RU" sz="2200" dirty="0" smtClean="0">
                <a:latin typeface="+mn-lt"/>
              </a:rPr>
              <a:t>, в т.ч. ввиду неразвитости системы технического творчества</a:t>
            </a:r>
            <a:endParaRPr lang="ru-RU" sz="2200" b="1" dirty="0">
              <a:solidFill>
                <a:srgbClr val="FF0000"/>
              </a:solidFill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Необходимость содержательного и материально-технического обновления в системе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среднего профессионального образования</a:t>
            </a:r>
          </a:p>
          <a:p>
            <a:pPr marL="450850" indent="-450850">
              <a:spcBef>
                <a:spcPts val="0"/>
              </a:spcBef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Недостаточная вовлечённость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молодых людей </a:t>
            </a:r>
            <a:r>
              <a:rPr lang="ru-RU" sz="2200" dirty="0" smtClean="0">
                <a:latin typeface="+mn-lt"/>
              </a:rPr>
              <a:t>в жизнеустройство территорий</a:t>
            </a:r>
          </a:p>
          <a:p>
            <a:pPr marL="450850" indent="-450850">
              <a:spcBef>
                <a:spcPts val="0"/>
              </a:spcBef>
              <a:buClr>
                <a:srgbClr val="C00000"/>
              </a:buClr>
              <a:buSzPct val="120000"/>
            </a:pPr>
            <a:endParaRPr lang="ru-RU" sz="2200" b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33794" name="Диаграмма 5"/>
          <p:cNvGraphicFramePr>
            <a:graphicFrameLocks/>
          </p:cNvGraphicFramePr>
          <p:nvPr/>
        </p:nvGraphicFramePr>
        <p:xfrm>
          <a:off x="4763" y="1362075"/>
          <a:ext cx="4454525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r:id="rId3" imgW="4456562" imgH="4633362" progId="Excel.Sheet.8">
                  <p:embed/>
                </p:oleObj>
              </mc:Choice>
              <mc:Fallback>
                <p:oleObj r:id="rId3" imgW="4456562" imgH="4633362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1362075"/>
                        <a:ext cx="4454525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Диаграмма 6"/>
          <p:cNvGraphicFramePr>
            <a:graphicFrameLocks/>
          </p:cNvGraphicFramePr>
          <p:nvPr/>
        </p:nvGraphicFramePr>
        <p:xfrm>
          <a:off x="4357688" y="1362075"/>
          <a:ext cx="4752975" cy="464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r:id="rId5" imgW="4749196" imgH="4645555" progId="Excel.Sheet.8">
                  <p:embed/>
                </p:oleObj>
              </mc:Choice>
              <mc:Fallback>
                <p:oleObj r:id="rId5" imgW="4749196" imgH="4645555" progId="Excel.Sheet.8">
                  <p:embed/>
                  <p:pic>
                    <p:nvPicPr>
                      <p:cNvPr id="0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1362075"/>
                        <a:ext cx="4752975" cy="464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34820" name="Диаграмма 6"/>
          <p:cNvGraphicFramePr>
            <a:graphicFrameLocks/>
          </p:cNvGraphicFramePr>
          <p:nvPr/>
        </p:nvGraphicFramePr>
        <p:xfrm>
          <a:off x="-15875" y="1433513"/>
          <a:ext cx="457835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r:id="rId3" imgW="4578493" imgH="4633362" progId="Excel.Sheet.8">
                  <p:embed/>
                </p:oleObj>
              </mc:Choice>
              <mc:Fallback>
                <p:oleObj r:id="rId3" imgW="4578493" imgH="4633362" progId="Excel.Sheet.8">
                  <p:embed/>
                  <p:pic>
                    <p:nvPicPr>
                      <p:cNvPr id="0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75" y="1433513"/>
                        <a:ext cx="4578350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Диаграмма 5"/>
          <p:cNvGraphicFramePr>
            <a:graphicFrameLocks/>
          </p:cNvGraphicFramePr>
          <p:nvPr/>
        </p:nvGraphicFramePr>
        <p:xfrm>
          <a:off x="4592638" y="1433513"/>
          <a:ext cx="457835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r:id="rId5" imgW="4578493" imgH="4633362" progId="Excel.Sheet.8">
                  <p:embed/>
                </p:oleObj>
              </mc:Choice>
              <mc:Fallback>
                <p:oleObj r:id="rId5" imgW="4578493" imgH="4633362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1433513"/>
                        <a:ext cx="4578350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8900"/>
            <a:ext cx="9144000" cy="5587558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Организация и проведение комплекса мероприятий, направленного на развитие функциональной грамотности обучающихся Самарской области, включающего: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внедрение с 01.09.2019 курса внеурочной деятельности, направленного на развитие функциональной грамотности обучающихся 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разработку и внедрение в 2019 году курсов ПК (не менее 7);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создание и внедрение системы оценки функциональной грамотности обучающихся;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разработку и внедрение системы постоянного методического сопровождения по вопросам развития функциональной грамотности обучающихся на региональном и территориальном уровнях.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Обеспечение методического сопровождения  педагогов </a:t>
            </a:r>
            <a:r>
              <a:rPr lang="ru-RU" sz="2200" dirty="0" err="1" smtClean="0">
                <a:latin typeface="+mn-lt"/>
              </a:rPr>
              <a:t>мини-кванториумов</a:t>
            </a:r>
            <a:r>
              <a:rPr lang="ru-RU" sz="2200" dirty="0" smtClean="0">
                <a:latin typeface="+mn-lt"/>
              </a:rPr>
              <a:t> и центров цифрового и гуманитарного профилей, учителей «Технологии»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 года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95752"/>
              </p:ext>
            </p:extLst>
          </p:nvPr>
        </p:nvGraphicFramePr>
        <p:xfrm>
          <a:off x="419161" y="2117199"/>
          <a:ext cx="8463581" cy="4652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60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75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4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00FF"/>
                          </a:solidFill>
                          <a:effectLst/>
                        </a:rPr>
                        <a:t>Доля,%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Ранняя ориентация учащихся  на выбор предмета ГИА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74,7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Психологические тренинги по подготовке учащихся к ГИА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42,5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Организация семинаров по подготовке к ГИА 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38,0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Дополнительные выплаты учителям по результатам ГИА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37,8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Внесение изменений в образовательную программу, учебный план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35,9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1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Организация консультаций для родителей по сдаче ГИА:  знакомство со структурой тестов, процедурой сдачи, системой оценивания, возможностями апелляции и т.д. 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28,6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тестирования знаний учителей </a:t>
                      </a:r>
                      <a:r>
                        <a:rPr lang="ru-RU" sz="18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</a:t>
                      </a:r>
                      <a:r>
                        <a:rPr lang="ru-RU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материалам заданий ГИА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9,6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Введение штрафов по результатам ГИА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0,8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FF"/>
                          </a:solidFill>
                          <a:effectLst/>
                        </a:rPr>
                        <a:t>Другое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3,7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288" y="1074907"/>
            <a:ext cx="83867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</a:rPr>
              <a:t>«На ваш взгляд, какие мероприятия могли бы улучшить </a:t>
            </a:r>
          </a:p>
          <a:p>
            <a:pPr algn="ctr"/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</a:rPr>
              <a:t>результаты ГИА в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регионе?» </a:t>
            </a:r>
          </a:p>
          <a:p>
            <a:pPr algn="ctr"/>
            <a:r>
              <a:rPr lang="ru-RU" altLang="ru-RU" sz="2000" i="1" dirty="0" smtClean="0">
                <a:solidFill>
                  <a:srgbClr val="000066"/>
                </a:solidFill>
                <a:latin typeface="Times New Roman" pitchFamily="18" charset="0"/>
              </a:rPr>
              <a:t>Ответ учителей 9 классов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698171"/>
          <a:ext cx="9144000" cy="5159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2425" y="1006475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«Что Вам больше всего </a:t>
            </a:r>
            <a:r>
              <a:rPr lang="ru-RU" alt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не нравится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в вашей работе?»</a:t>
            </a:r>
            <a:endParaRPr lang="ru-RU" altLang="ko-KR" sz="1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ru-RU" altLang="ru-RU" sz="2000" i="1" dirty="0" smtClean="0">
                <a:solidFill>
                  <a:srgbClr val="000066"/>
                </a:solidFill>
                <a:latin typeface="Times New Roman" pitchFamily="18" charset="0"/>
              </a:rPr>
              <a:t>Ответ </a:t>
            </a:r>
            <a:r>
              <a:rPr lang="ru-RU" altLang="ru-RU" sz="2000" i="1" dirty="0">
                <a:solidFill>
                  <a:srgbClr val="000066"/>
                </a:solidFill>
                <a:latin typeface="Times New Roman" pitchFamily="18" charset="0"/>
              </a:rPr>
              <a:t>учителей 9 </a:t>
            </a:r>
            <a:r>
              <a:rPr lang="ru-RU" altLang="ru-RU" sz="2000" i="1" dirty="0" smtClean="0">
                <a:solidFill>
                  <a:srgbClr val="000066"/>
                </a:solidFill>
                <a:latin typeface="Times New Roman" pitchFamily="18" charset="0"/>
              </a:rPr>
              <a:t>классов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2851"/>
            <a:ext cx="9144000" cy="4616036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Начало массового переобучения (не менее 100 человек в год) кадрового резерва руководителей образовательных организаций всех уровней (дошкольного, общего, среднего профессионального, дополнительного образования детей)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Начало реализации в 2020 году совместного со Сбербанком России проекта «Учитель для России»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200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	</a:t>
            </a:r>
            <a:r>
              <a:rPr lang="ru-RU" sz="2400" b="1" dirty="0" smtClean="0">
                <a:latin typeface="+mn-lt"/>
              </a:rPr>
              <a:t>Одна из основных целей: </a:t>
            </a:r>
            <a:r>
              <a:rPr lang="ru-RU" sz="2400" dirty="0" smtClean="0">
                <a:latin typeface="+mn-lt"/>
              </a:rPr>
              <a:t>формирование в образовательных организациях коллективов единомышленников, нацеленных на достижение (и умеющих достигать) новых образовательных результатов, в т.ч. через поиск и решение, прежде всего, внутренних проблем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2019-2020 годов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Заголовок 1">
            <a:extLst>
              <a:ext uri="{FF2B5EF4-FFF2-40B4-BE49-F238E27FC236}">
                <a16:creationId xmlns="" xmlns:a16="http://schemas.microsoft.com/office/drawing/2014/main" id="{20012359-BFBC-4189-AA84-A5B7F1F19A5E}"/>
              </a:ext>
            </a:extLst>
          </p:cNvPr>
          <p:cNvSpPr txBox="1">
            <a:spLocks/>
          </p:cNvSpPr>
          <p:nvPr/>
        </p:nvSpPr>
        <p:spPr>
          <a:xfrm>
            <a:off x="485775" y="341502"/>
            <a:ext cx="7798673" cy="4878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600" kern="1200" dirty="0">
                <a:solidFill>
                  <a:srgbClr val="009BD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sz="2400" b="1" dirty="0">
                <a:solidFill>
                  <a:schemeClr val="accent1">
                    <a:lumMod val="75000"/>
                  </a:schemeClr>
                </a:solidFill>
              </a:rPr>
              <a:t>Ключевые эффекты </a:t>
            </a:r>
            <a:r>
              <a:rPr sz="2400" b="1" dirty="0" smtClean="0">
                <a:solidFill>
                  <a:srgbClr val="FF0000"/>
                </a:solidFill>
              </a:rPr>
              <a:t>к 2024 году</a:t>
            </a:r>
            <a:endParaRPr sz="2400" b="1" dirty="0">
              <a:solidFill>
                <a:srgbClr val="FF0000"/>
              </a:solidFill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="" xmlns:a16="http://schemas.microsoft.com/office/drawing/2014/main" id="{EA99B619-DADC-45B6-A6ED-BD5A9B996D5D}"/>
              </a:ext>
            </a:extLst>
          </p:cNvPr>
          <p:cNvSpPr txBox="1">
            <a:spLocks/>
          </p:cNvSpPr>
          <p:nvPr/>
        </p:nvSpPr>
        <p:spPr>
          <a:xfrm>
            <a:off x="2719448" y="1567542"/>
            <a:ext cx="4108863" cy="5088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обучающихся:</a:t>
            </a:r>
            <a:endParaRPr lang="ru-RU" sz="1800" dirty="0" smtClean="0">
              <a:solidFill>
                <a:schemeClr val="accent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Н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овые формы самореализации (проект «Билет в будущее», профессиональные пробы, </a:t>
            </a:r>
            <a:r>
              <a:rPr lang="en-GB" altLang="ru-RU" sz="1600" dirty="0" err="1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WorldSkills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, Центр поддержки одаренных детей, «</a:t>
            </a:r>
            <a:r>
              <a:rPr lang="ru-RU" altLang="ru-RU" sz="1600" dirty="0" err="1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Кванториумы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» и т.д.)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выбора модулей освоения образовательной программы (посредством индивидуального учебного плана, сетевого партнерства, способов освоения образовательных программ)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Занятость не менее 80% детей в доп. образовании, из них не менее </a:t>
            </a: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25% 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- дополнительными </a:t>
            </a: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программами технической и 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естественнонаучной направленностей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получать своевременную и качественную психологическую поддержку</a:t>
            </a:r>
            <a:endParaRPr lang="ru-RU" altLang="ru-RU" sz="1600" dirty="0">
              <a:solidFill>
                <a:schemeClr val="tx1"/>
              </a:solidFill>
              <a:latin typeface="Arial" charset="0"/>
              <a:ea typeface="Verdana" pitchFamily="34" charset="0"/>
            </a:endParaRP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C2116ED0-181A-49BD-BF1C-EDE89CBE9EF2}"/>
              </a:ext>
            </a:extLst>
          </p:cNvPr>
          <p:cNvSpPr txBox="1">
            <a:spLocks/>
          </p:cNvSpPr>
          <p:nvPr/>
        </p:nvSpPr>
        <p:spPr>
          <a:xfrm>
            <a:off x="6947065" y="1830128"/>
            <a:ext cx="2054431" cy="45113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4625">
              <a:spcBef>
                <a:spcPts val="0"/>
              </a:spcBef>
              <a:buClr>
                <a:srgbClr val="00B0F0"/>
              </a:buClr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родителей:</a:t>
            </a: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получать бесплатные консультации по вопросам развития ребёнка</a:t>
            </a: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Удобные цифровые сервисы (мобильный электронных дневник, индивидуальное электронное портфолио ребенка и др.)</a:t>
            </a: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itchFamily="2" charset="2"/>
              <a:buChar char="§"/>
            </a:pPr>
            <a:endParaRPr lang="ru-RU" sz="1800" dirty="0" smtClean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2FBF1109-5392-41BE-B8C6-C2E8172B82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24077" y="1064937"/>
            <a:ext cx="698317" cy="39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77AD924A-3823-4DBC-9517-AD59E48D7A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85353" y="1030056"/>
            <a:ext cx="672782" cy="5115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142504" y="1650670"/>
            <a:ext cx="2565070" cy="520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474788">
              <a:spcBef>
                <a:spcPct val="20000"/>
              </a:spcBef>
              <a:buClr>
                <a:srgbClr val="00B0F0"/>
              </a:buClr>
              <a:buFont typeface="Arial" charset="0"/>
              <a:buNone/>
            </a:pPr>
            <a:r>
              <a:rPr lang="ru-RU" altLang="ru-RU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учителей: 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Снижение административной нагрузки, в т.ч. за счёт полного перехода </a:t>
            </a:r>
            <a:r>
              <a:rPr lang="ru-RU" altLang="ru-RU" sz="1600" dirty="0">
                <a:latin typeface="Arial" charset="0"/>
                <a:ea typeface="Verdana" pitchFamily="34" charset="0"/>
              </a:rPr>
              <a:t>на электронные журналы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Развитие системы методической помощи, в т.ч. через развитие цифрового контента и разработку и функционирование регионального сетевого ресурса метод. поддержки педагогов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Возможность профессионального развития через национальную систему проф. роста </a:t>
            </a:r>
            <a:endParaRPr lang="ru-RU" altLang="ru-RU" sz="1600" dirty="0">
              <a:latin typeface="Arial" charset="0"/>
              <a:ea typeface="Verdana" pitchFamily="34" charset="0"/>
            </a:endParaRPr>
          </a:p>
        </p:txBody>
      </p:sp>
      <p:pic>
        <p:nvPicPr>
          <p:cNvPr id="12" name="Рисунок 11">
            <a:extLst/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7036" y="1036423"/>
            <a:ext cx="668091" cy="60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1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0400" y="136154"/>
            <a:ext cx="784678" cy="89809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F5C2332-5309-4435-B45C-F923A7250E5A}"/>
              </a:ext>
            </a:extLst>
          </p:cNvPr>
          <p:cNvSpPr/>
          <p:nvPr/>
        </p:nvSpPr>
        <p:spPr>
          <a:xfrm>
            <a:off x="190001" y="819412"/>
            <a:ext cx="7897090" cy="1412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" y="11609"/>
            <a:ext cx="8280399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Региональные проекты </a:t>
            </a:r>
            <a:r>
              <a:rPr lang="ru-RU" sz="2400" b="1" dirty="0" smtClean="0">
                <a:solidFill>
                  <a:srgbClr val="FF0000"/>
                </a:solidFill>
              </a:rPr>
              <a:t>нацпроекта «Образование»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4383"/>
              </p:ext>
            </p:extLst>
          </p:nvPr>
        </p:nvGraphicFramePr>
        <p:xfrm>
          <a:off x="42532" y="1078804"/>
          <a:ext cx="9022546" cy="567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12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12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  <a:r>
                        <a:rPr lang="ru-RU" sz="16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региональных проектов</a:t>
                      </a:r>
                      <a:endParaRPr lang="ru-RU" sz="16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Вхождение России в число 10 ведущих стран мира по качеству общего образования</a:t>
                      </a:r>
                      <a:endParaRPr lang="ru-RU" sz="15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Обеспечение для детей доступных и качественных условий для воспитания гармонично развитой и социально ответственной личности, в том числе путем увеличения охвата дополнительным образованием до 80%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внедрения современной и безопасной цифровой образовательной среды, обеспечивающей формирование ценности к саморазвитию и самообразованию у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Модернизация профессионального образования, в </a:t>
                      </a:r>
                      <a:r>
                        <a:rPr lang="ru-RU" sz="1500" b="1" i="0" u="none" strike="noStrike" kern="1200" cap="none" spc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т.ч</a:t>
                      </a: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. посредством внедрения адаптивных, практико-ориентированных и гибких образовательных программ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Развитие добровольчества (волонтерства), развитие талантов и способностей у детей и молодежи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Обеспечение вхождения России в число 10 ведущих стран мира по качеству общего образования путем внедрения национальной системы профессионального роста педагогических работников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повышения компетентности родителей обучающихся в вопросах образования и воспитания, в том числе детей в возрасте до трех лет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для каждого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непрерывного обновления гражданами профессиональных знаний и приобретения ими новых профессиональных навыков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34711"/>
              </p:ext>
            </p:extLst>
          </p:nvPr>
        </p:nvGraphicFramePr>
        <p:xfrm>
          <a:off x="174171" y="1109135"/>
          <a:ext cx="8708571" cy="563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7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626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8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2707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Результаты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Показатели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1552"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муниципальных образованиях имеются условия, обеспечивающие: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подготовку обучающихся к самостоятельной трудовой жизни в условиях рыночной экономики;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 у обучающихся современных технологических и гуманитарных компетенций и навыков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9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 степени сформированности функциональной грамотности у обучающихся Самарской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муниципальных образований обновлено содержание и методы освоения предметной области «Технология» и других предметных областей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менее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40 тыс.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обучающихся охвачено программами цифрового, естественнонаучного и гуманитарного профилей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общеобразовательных организаций проведена оценка качества общего образования на основе практики международных исследований качества подготовки обучающихся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Оснащение общеобразовательных учреждений современным оборудованием для реализации образовательной области «Технология»</a:t>
                      </a:r>
                      <a:endParaRPr lang="ru-RU" sz="16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Организация и проведение комплекса мероприятий, направленного на развитие функциональной грамотности обучающихся Самарской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«Современная школа»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«Современная школа»</a:t>
            </a:r>
          </a:p>
          <a:p>
            <a:endParaRPr lang="ru-RU" sz="2400" b="1" dirty="0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334866"/>
            <a:ext cx="7670800" cy="5265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 в случае выделения федеральных средств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4398"/>
              </p:ext>
            </p:extLst>
          </p:nvPr>
        </p:nvGraphicFramePr>
        <p:xfrm>
          <a:off x="232229" y="1076656"/>
          <a:ext cx="8679542" cy="52606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397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97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5266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effectLst/>
                        </a:rPr>
                        <a:t>Доля муниципальных </a:t>
                      </a:r>
                      <a:r>
                        <a:rPr lang="ru-RU" sz="1600" b="0" dirty="0" smtClean="0">
                          <a:effectLst/>
                        </a:rPr>
                        <a:t>образований, </a:t>
                      </a:r>
                      <a:r>
                        <a:rPr lang="ru-RU" sz="1600" b="0" dirty="0">
                          <a:effectLst/>
                        </a:rPr>
                        <a:t>в которых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обновлено содержание </a:t>
                      </a:r>
                      <a:r>
                        <a:rPr lang="ru-RU" sz="1600" b="0" dirty="0">
                          <a:effectLst/>
                        </a:rPr>
                        <a:t>и методы обучения предметной области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«Технология» </a:t>
                      </a:r>
                      <a:r>
                        <a:rPr lang="ru-RU" sz="1600" b="0" dirty="0">
                          <a:effectLst/>
                        </a:rPr>
                        <a:t>и других предметных областей,</a:t>
                      </a:r>
                      <a:r>
                        <a:rPr lang="ru-RU" sz="1600" b="1" i="1" dirty="0">
                          <a:effectLst/>
                        </a:rPr>
                        <a:t> </a:t>
                      </a:r>
                      <a:r>
                        <a:rPr lang="ru-RU" sz="1600" b="1" i="1" dirty="0" smtClean="0">
                          <a:effectLst/>
                        </a:rPr>
                        <a:t>%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2770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школ,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расположенных </a:t>
                      </a:r>
                      <a:r>
                        <a:rPr lang="ru-RU" sz="1600" dirty="0">
                          <a:effectLst/>
                        </a:rPr>
                        <a:t>в сельской местности и малых городах, </a:t>
                      </a:r>
                      <a:r>
                        <a:rPr lang="ru-RU" sz="1600" dirty="0" smtClean="0">
                          <a:effectLst/>
                        </a:rPr>
                        <a:t>в которых</a:t>
                      </a:r>
                      <a:r>
                        <a:rPr lang="ru-RU" sz="1600" baseline="0" dirty="0" smtClean="0">
                          <a:effectLst/>
                        </a:rPr>
                        <a:t> созданы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effectLst/>
                        </a:rPr>
                        <a:t>центры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цифрового 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единиц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6551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Численность обучающихся, охваченных </a:t>
                      </a:r>
                      <a:r>
                        <a:rPr lang="ru-RU" sz="1600" dirty="0">
                          <a:effectLst/>
                        </a:rPr>
                        <a:t>основными и дополнительными общеобразовательными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программами цифрового, естественнонаучного и 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тыс. человек нарастающим итогом к 2018 </a:t>
                      </a:r>
                      <a:r>
                        <a:rPr lang="ru-RU" sz="1600" b="1" i="1" dirty="0" smtClean="0">
                          <a:effectLst/>
                        </a:rPr>
                        <a:t>году</a:t>
                      </a:r>
                    </a:p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300" b="1" i="1" dirty="0" smtClean="0">
                        <a:effectLst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7484"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созданных новых мест </a:t>
                      </a:r>
                      <a:r>
                        <a:rPr lang="ru-RU" sz="1600" dirty="0">
                          <a:effectLst/>
                        </a:rPr>
                        <a:t>в общеобразовательных организациях, расположенных в сельской местности и поселках городского типа, </a:t>
                      </a:r>
                      <a:r>
                        <a:rPr lang="ru-RU" sz="1600" b="1" i="1" dirty="0">
                          <a:effectLst/>
                        </a:rPr>
                        <a:t>человек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1404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коррекционных школ, в которых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обновлена МТБ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i="1" dirty="0" smtClean="0">
                          <a:effectLst/>
                        </a:rPr>
                        <a:t>единиц нарастающим итогом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Группа 32"/>
          <p:cNvGrpSpPr/>
          <p:nvPr/>
        </p:nvGrpSpPr>
        <p:grpSpPr>
          <a:xfrm>
            <a:off x="4717143" y="1156357"/>
            <a:ext cx="4294268" cy="5212669"/>
            <a:chOff x="4717143" y="1088117"/>
            <a:chExt cx="4294268" cy="5212669"/>
          </a:xfrm>
        </p:grpSpPr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val="1360887420"/>
                </p:ext>
              </p:extLst>
            </p:nvPr>
          </p:nvGraphicFramePr>
          <p:xfrm>
            <a:off x="4796971" y="1088117"/>
            <a:ext cx="4056743" cy="7842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1603665951"/>
                </p:ext>
              </p:extLst>
            </p:nvPr>
          </p:nvGraphicFramePr>
          <p:xfrm>
            <a:off x="4717143" y="1839685"/>
            <a:ext cx="4078514" cy="12808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Диаграмма 12"/>
            <p:cNvGraphicFramePr/>
            <p:nvPr>
              <p:extLst>
                <p:ext uri="{D42A27DB-BD31-4B8C-83A1-F6EECF244321}">
                  <p14:modId xmlns:p14="http://schemas.microsoft.com/office/powerpoint/2010/main" val="158286403"/>
                </p:ext>
              </p:extLst>
            </p:nvPr>
          </p:nvGraphicFramePr>
          <p:xfrm>
            <a:off x="4731657" y="3265713"/>
            <a:ext cx="4107542" cy="9434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val="1176249846"/>
                </p:ext>
              </p:extLst>
            </p:nvPr>
          </p:nvGraphicFramePr>
          <p:xfrm>
            <a:off x="4760685" y="4310743"/>
            <a:ext cx="4143829" cy="8273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val="2840550749"/>
                </p:ext>
              </p:extLst>
            </p:nvPr>
          </p:nvGraphicFramePr>
          <p:xfrm>
            <a:off x="4775199" y="5196113"/>
            <a:ext cx="4143829" cy="11046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8532440" y="4293096"/>
              <a:ext cx="478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24681" y="341001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66179" y="338166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72237" y="3296599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10191" y="3285965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65968" y="3271784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62639" y="545146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24681" y="556851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53798" y="221208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27195" y="211993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54519" y="200297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03106" y="190727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337617" y="1808027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07674" y="535230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45628" y="526724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22673" y="519989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5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49789"/>
              </p:ext>
            </p:extLst>
          </p:nvPr>
        </p:nvGraphicFramePr>
        <p:xfrm>
          <a:off x="95536" y="1403773"/>
          <a:ext cx="8925636" cy="4251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 всех муниципалитетах созданы условия для получения высококачественной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психолого-педагогической, методической и консультативной помощи: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родителями детей, 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гражданами, желающими принять на воспитание в свои семьи детей, оставшихся без попечения родителей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 тыс.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родителей получили психолого-педагогическую, методическую и консультативную помощь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90%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граждан положительно оценили качество психолого-педагогической, методической и консультативной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деятельности региональной службы ранней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3649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«Поддержка семей, имеющих детей»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72938"/>
              </p:ext>
            </p:extLst>
          </p:nvPr>
        </p:nvGraphicFramePr>
        <p:xfrm>
          <a:off x="177420" y="1364781"/>
          <a:ext cx="8775510" cy="41489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93032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Количество услуг психолого-педагогической, методической и консультативной помощи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родителям (законным представителям) детей, а также гражданам, желающим принять на воспитание в свои семьи детей, оставшихся без попечения родителей, в том числе с привлечением некоммерческих организаций, нарастающим итогом с 2019 года, </a:t>
                      </a: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тыс. единиц 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588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Доля граждан, положительно оценивших качество услуг </a:t>
                      </a:r>
                      <a:r>
                        <a:rPr lang="ru-RU" sz="1600" b="0" dirty="0" smtClean="0">
                          <a:effectLst/>
                          <a:latin typeface="+mn-lt"/>
                          <a:ea typeface="Arial Unicode MS"/>
                        </a:rPr>
                        <a:t>психолого-педагогической, методической и консультативной помощи, от общего числа обратившихся за услугой, </a:t>
                      </a:r>
                      <a:r>
                        <a:rPr lang="ru-RU" sz="1600" b="1" i="1" dirty="0" smtClean="0">
                          <a:effectLst/>
                          <a:latin typeface="+mn-lt"/>
                          <a:ea typeface="Arial Unicode MS"/>
                        </a:rPr>
                        <a:t>% 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«Поддержка семей, имеющих детей»»</a:t>
            </a:r>
          </a:p>
          <a:p>
            <a:endParaRPr lang="ru-RU" sz="2400" b="1" dirty="0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4042553082"/>
              </p:ext>
            </p:extLst>
          </p:nvPr>
        </p:nvGraphicFramePr>
        <p:xfrm>
          <a:off x="4435522" y="1378424"/>
          <a:ext cx="4544705" cy="1951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263710011"/>
              </p:ext>
            </p:extLst>
          </p:nvPr>
        </p:nvGraphicFramePr>
        <p:xfrm>
          <a:off x="4462818" y="3493827"/>
          <a:ext cx="4469642" cy="2006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050"/>
              </p:ext>
            </p:extLst>
          </p:nvPr>
        </p:nvGraphicFramePr>
        <p:xfrm>
          <a:off x="95536" y="1072283"/>
          <a:ext cx="8925636" cy="579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Каждый ребёнок имеет возможность  получать доп. образование по максимально широкому спектру программ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школах дети имеют возможность осознанно выбрать свою проф.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траекторию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пути карьерного развития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Детям, имеющим склонности к НТТ предоставлена возможность ускоренного развития инженерных, исследовательских навыков на основе проектной деятельности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детей в возрасте от 5 до 18 лет охвачены дополнительным образованием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школьников приняли участие в открытых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онлайн-уроках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проекта "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ПРОектория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ранняя профориентация)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23,2 тыс.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детей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охвачены деятельностью «</a:t>
                      </a:r>
                      <a:r>
                        <a:rPr lang="ru-RU" sz="1600" dirty="0" err="1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Кванториумов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» и других проектов (программ естественнонаучной и технической направленностей)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Проведение межрегионального форума «Школьный  НАНОГРАД»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Выплаты премий и поощрений Губернатора Самарской области: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всероссийской олимпиады школьников разных уровней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всероссийских, международных олимпиад и конкурсов проф.мастерства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одаренных детей и подростков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Организация дистанционного обучения детей-инвалидов, в т.ч. по доп.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общеобр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программам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«Успех каждого ребёнка»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77420" y="1105469"/>
          <a:ext cx="8775510" cy="53542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60059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Доля детей в возрасте от 5 до 18 лет,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охваченных дополнительным образованием</a:t>
                      </a:r>
                      <a:r>
                        <a:rPr lang="ru-RU" sz="1600" b="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%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6477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охваченных деятельностью детских технопарков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«Кванториум» </a:t>
                      </a:r>
                      <a:r>
                        <a:rPr lang="ru-RU" sz="1600" dirty="0" smtClean="0">
                          <a:effectLst/>
                        </a:rPr>
                        <a:t>и других проектов</a:t>
                      </a:r>
                      <a:r>
                        <a:rPr lang="ru-RU" sz="1600" baseline="0" dirty="0" smtClean="0">
                          <a:effectLst/>
                        </a:rPr>
                        <a:t> (программ)</a:t>
                      </a:r>
                      <a:r>
                        <a:rPr lang="ru-RU" sz="1600" dirty="0" smtClean="0">
                          <a:effectLst/>
                        </a:rPr>
                        <a:t> естественнонаучной и технической направленностей, соответствующих приоритетным направлениям технологического развития РФ,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6558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участников открытых онлайн-уроков, реализуемых с учетом опыта цикла открытых уроков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Проектория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»</a:t>
                      </a:r>
                      <a:r>
                        <a:rPr lang="ru-RU" sz="1600" dirty="0" smtClean="0">
                          <a:effectLst/>
                        </a:rPr>
                        <a:t> или иных аналогичных проектов, направленных на раннюю профориентацию, </a:t>
                      </a:r>
                      <a:r>
                        <a:rPr lang="ru-RU" sz="1600" b="1" dirty="0" smtClean="0">
                          <a:effectLst/>
                        </a:rPr>
                        <a:t>тыс. чел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5100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получивших рекомендации по построению индивидуального учебного плана с учетом реализации проекта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«Билет в будущее»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5107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«Успех каждого ребенка»</a:t>
            </a:r>
          </a:p>
          <a:p>
            <a:endParaRPr lang="ru-RU" sz="2400" b="1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06386599"/>
              </p:ext>
            </p:extLst>
          </p:nvPr>
        </p:nvGraphicFramePr>
        <p:xfrm>
          <a:off x="4619768" y="1115704"/>
          <a:ext cx="4333164" cy="113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57755498"/>
              </p:ext>
            </p:extLst>
          </p:nvPr>
        </p:nvGraphicFramePr>
        <p:xfrm>
          <a:off x="4572000" y="2316707"/>
          <a:ext cx="4380931" cy="1245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072721937"/>
              </p:ext>
            </p:extLst>
          </p:nvPr>
        </p:nvGraphicFramePr>
        <p:xfrm>
          <a:off x="4571999" y="3589361"/>
          <a:ext cx="4408227" cy="139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417363004"/>
              </p:ext>
            </p:extLst>
          </p:nvPr>
        </p:nvGraphicFramePr>
        <p:xfrm>
          <a:off x="4572000" y="4981433"/>
          <a:ext cx="4464496" cy="140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543392" y="2302776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9616" y="2414232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7216" y="2537064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0224" y="2646248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1472" y="2769080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2720" y="2810024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Другая 1">
    <a:majorFont>
      <a:latin typeface="Bookman Old Style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3372</TotalTime>
  <Words>2873</Words>
  <Application>Microsoft Office PowerPoint</Application>
  <PresentationFormat>Экран (4:3)</PresentationFormat>
  <Paragraphs>396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Лист Microsoft Excel 97-2003</vt:lpstr>
      <vt:lpstr>Национальный проект “Образование”: региональная составляющая,  цели и задачи на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Учитель</cp:lastModifiedBy>
  <cp:revision>239</cp:revision>
  <cp:lastPrinted>2018-12-03T15:51:00Z</cp:lastPrinted>
  <dcterms:created xsi:type="dcterms:W3CDTF">2018-11-16T09:12:54Z</dcterms:created>
  <dcterms:modified xsi:type="dcterms:W3CDTF">2019-04-01T09:11:00Z</dcterms:modified>
</cp:coreProperties>
</file>