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5" r:id="rId3"/>
    <p:sldId id="257" r:id="rId4"/>
    <p:sldId id="264" r:id="rId5"/>
    <p:sldId id="258" r:id="rId6"/>
    <p:sldId id="260" r:id="rId7"/>
    <p:sldId id="262" r:id="rId8"/>
    <p:sldId id="261" r:id="rId9"/>
    <p:sldId id="270" r:id="rId10"/>
    <p:sldId id="276" r:id="rId11"/>
    <p:sldId id="282" r:id="rId12"/>
    <p:sldId id="278" r:id="rId13"/>
    <p:sldId id="279" r:id="rId14"/>
    <p:sldId id="277" r:id="rId15"/>
    <p:sldId id="280" r:id="rId16"/>
    <p:sldId id="281" r:id="rId17"/>
    <p:sldId id="286" r:id="rId18"/>
    <p:sldId id="287" r:id="rId19"/>
    <p:sldId id="290" r:id="rId20"/>
    <p:sldId id="288" r:id="rId21"/>
    <p:sldId id="289" r:id="rId22"/>
    <p:sldId id="271" r:id="rId23"/>
    <p:sldId id="272" r:id="rId24"/>
    <p:sldId id="283" r:id="rId25"/>
    <p:sldId id="273" r:id="rId26"/>
    <p:sldId id="266" r:id="rId27"/>
    <p:sldId id="284" r:id="rId28"/>
    <p:sldId id="267" r:id="rId29"/>
    <p:sldId id="269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1" autoAdjust="0"/>
    <p:restoredTop sz="86482" autoAdjust="0"/>
  </p:normalViewPr>
  <p:slideViewPr>
    <p:cSldViewPr>
      <p:cViewPr>
        <p:scale>
          <a:sx n="79" d="100"/>
          <a:sy n="79" d="100"/>
        </p:scale>
        <p:origin x="-264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D5250-CAC6-49FA-A117-63F73E78BE9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2D23DE-298E-40B3-AFC6-69D046A1FBC2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dirty="0" smtClean="0">
              <a:effectLst/>
              <a:latin typeface="Arial" pitchFamily="34" charset="0"/>
              <a:cs typeface="Arial" pitchFamily="34" charset="0"/>
            </a:rPr>
            <a:t>Наиболее частые способы</a:t>
          </a:r>
          <a:endParaRPr lang="ru-RU" sz="2000" b="1" dirty="0">
            <a:effectLst/>
            <a:latin typeface="Arial" pitchFamily="34" charset="0"/>
            <a:cs typeface="Arial" pitchFamily="34" charset="0"/>
          </a:endParaRPr>
        </a:p>
      </dgm:t>
    </dgm:pt>
    <dgm:pt modelId="{3A1B7C91-3F3E-4E51-B68F-552EE397B737}" type="parTrans" cxnId="{A287D90F-7D76-4B7D-8A84-36C344C4DFAD}">
      <dgm:prSet/>
      <dgm:spPr/>
      <dgm:t>
        <a:bodyPr/>
        <a:lstStyle/>
        <a:p>
          <a:endParaRPr lang="ru-RU"/>
        </a:p>
      </dgm:t>
    </dgm:pt>
    <dgm:pt modelId="{04C6E5B0-8DC2-4233-89F7-ED0750F0517B}" type="sibTrans" cxnId="{A287D90F-7D76-4B7D-8A84-36C344C4DFAD}">
      <dgm:prSet/>
      <dgm:spPr/>
      <dgm:t>
        <a:bodyPr/>
        <a:lstStyle/>
        <a:p>
          <a:endParaRPr lang="ru-RU"/>
        </a:p>
      </dgm:t>
    </dgm:pt>
    <dgm:pt modelId="{A5FB6CD4-9086-4BAF-9984-18910475A13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Повешение, нанесение себе несовместимые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 жизнью ран, принятие смертельной дозы яда, выбрасывание из высотных домов.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C25CC1C-8597-4C8A-A061-BC9B1E2EE6E0}" type="parTrans" cxnId="{753C9CE1-3A40-4C75-9699-348AFAF40D80}">
      <dgm:prSet/>
      <dgm:spPr/>
      <dgm:t>
        <a:bodyPr/>
        <a:lstStyle/>
        <a:p>
          <a:endParaRPr lang="ru-RU"/>
        </a:p>
      </dgm:t>
    </dgm:pt>
    <dgm:pt modelId="{FF5087D2-E879-4978-9878-05728FA4E340}" type="sibTrans" cxnId="{753C9CE1-3A40-4C75-9699-348AFAF40D80}">
      <dgm:prSet/>
      <dgm:spPr/>
      <dgm:t>
        <a:bodyPr/>
        <a:lstStyle/>
        <a:p>
          <a:endParaRPr lang="ru-RU"/>
        </a:p>
      </dgm:t>
    </dgm:pt>
    <dgm:pt modelId="{E369DE5A-3026-442E-B549-DE06BDD7D6A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dirty="0" smtClean="0">
              <a:effectLst/>
              <a:latin typeface="Arial" pitchFamily="34" charset="0"/>
              <a:cs typeface="Arial" pitchFamily="34" charset="0"/>
            </a:rPr>
            <a:t>Время года</a:t>
          </a:r>
          <a:endParaRPr lang="ru-RU" sz="2000" b="1" dirty="0">
            <a:effectLst/>
            <a:latin typeface="Arial" pitchFamily="34" charset="0"/>
            <a:cs typeface="Arial" pitchFamily="34" charset="0"/>
          </a:endParaRPr>
        </a:p>
      </dgm:t>
    </dgm:pt>
    <dgm:pt modelId="{9DC76D0A-0D8F-4BF4-A7C7-09659207DB7F}" type="parTrans" cxnId="{CA855AB6-B88E-4453-B84A-35E49EA562F1}">
      <dgm:prSet/>
      <dgm:spPr/>
      <dgm:t>
        <a:bodyPr/>
        <a:lstStyle/>
        <a:p>
          <a:endParaRPr lang="ru-RU"/>
        </a:p>
      </dgm:t>
    </dgm:pt>
    <dgm:pt modelId="{1861570D-A0B7-422A-8F41-9ED4A271CEE0}" type="sibTrans" cxnId="{CA855AB6-B88E-4453-B84A-35E49EA562F1}">
      <dgm:prSet/>
      <dgm:spPr/>
      <dgm:t>
        <a:bodyPr/>
        <a:lstStyle/>
        <a:p>
          <a:endParaRPr lang="ru-RU"/>
        </a:p>
      </dgm:t>
    </dgm:pt>
    <dgm:pt modelId="{1807CB41-E33B-457B-BA09-4C79C9D66A1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60% всех суицидов приходится на весну (обострение психических заболеваний) и начало лета (школьные экзамены).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7D94AD2-EF55-4AFD-B098-74F39B00361A}" type="parTrans" cxnId="{6BCCE619-8793-43A8-8EAD-444132EBB68F}">
      <dgm:prSet/>
      <dgm:spPr/>
      <dgm:t>
        <a:bodyPr/>
        <a:lstStyle/>
        <a:p>
          <a:endParaRPr lang="ru-RU"/>
        </a:p>
      </dgm:t>
    </dgm:pt>
    <dgm:pt modelId="{5C346033-F58C-4FC2-BF8D-23116594D620}" type="sibTrans" cxnId="{6BCCE619-8793-43A8-8EAD-444132EBB68F}">
      <dgm:prSet/>
      <dgm:spPr/>
      <dgm:t>
        <a:bodyPr/>
        <a:lstStyle/>
        <a:p>
          <a:endParaRPr lang="ru-RU"/>
        </a:p>
      </dgm:t>
    </dgm:pt>
    <dgm:pt modelId="{54AEEAB8-2B20-4981-861C-EC32CDBD8BA2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dirty="0" smtClean="0">
              <a:effectLst/>
              <a:latin typeface="Arial" pitchFamily="34" charset="0"/>
              <a:cs typeface="Arial" pitchFamily="34" charset="0"/>
            </a:rPr>
            <a:t>«Массовый суицид»</a:t>
          </a:r>
          <a:endParaRPr lang="ru-RU" sz="2000" b="1" dirty="0">
            <a:effectLst/>
            <a:latin typeface="Arial" pitchFamily="34" charset="0"/>
            <a:cs typeface="Arial" pitchFamily="34" charset="0"/>
          </a:endParaRPr>
        </a:p>
      </dgm:t>
    </dgm:pt>
    <dgm:pt modelId="{8A00741B-5AEE-4DE1-B292-6E38F52B9864}" type="parTrans" cxnId="{209BD7EA-BE0B-4CCB-A3DF-5DA270F0AEBF}">
      <dgm:prSet/>
      <dgm:spPr/>
      <dgm:t>
        <a:bodyPr/>
        <a:lstStyle/>
        <a:p>
          <a:endParaRPr lang="ru-RU"/>
        </a:p>
      </dgm:t>
    </dgm:pt>
    <dgm:pt modelId="{E1BC870E-854A-4A1E-8DE3-21C6FD685A3B}" type="sibTrans" cxnId="{209BD7EA-BE0B-4CCB-A3DF-5DA270F0AEBF}">
      <dgm:prSet/>
      <dgm:spPr/>
      <dgm:t>
        <a:bodyPr/>
        <a:lstStyle/>
        <a:p>
          <a:endParaRPr lang="ru-RU"/>
        </a:p>
      </dgm:t>
    </dgm:pt>
    <dgm:pt modelId="{9691E2E7-58FC-4208-B25C-B954F80BF95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попытке или завершенном суициде участвуют 2 и более человек.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F1A8DE9-306D-4203-BC2C-18FA33D3DE0F}" type="parTrans" cxnId="{3C925CF2-1DC4-4A18-B0DB-55D0C77A3866}">
      <dgm:prSet/>
      <dgm:spPr/>
      <dgm:t>
        <a:bodyPr/>
        <a:lstStyle/>
        <a:p>
          <a:endParaRPr lang="ru-RU"/>
        </a:p>
      </dgm:t>
    </dgm:pt>
    <dgm:pt modelId="{3416BF3F-8609-44AB-A92B-F50F388E5736}" type="sibTrans" cxnId="{3C925CF2-1DC4-4A18-B0DB-55D0C77A3866}">
      <dgm:prSet/>
      <dgm:spPr/>
      <dgm:t>
        <a:bodyPr/>
        <a:lstStyle/>
        <a:p>
          <a:endParaRPr lang="ru-RU"/>
        </a:p>
      </dgm:t>
    </dgm:pt>
    <dgm:pt modelId="{A37826B8-5397-42A0-8AC3-36455E84DA20}" type="pres">
      <dgm:prSet presAssocID="{505D5250-CAC6-49FA-A117-63F73E78BE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F5846C-FB10-443C-A31C-2DED941DF2DA}" type="pres">
      <dgm:prSet presAssocID="{002D23DE-298E-40B3-AFC6-69D046A1FBC2}" presName="compNode" presStyleCnt="0"/>
      <dgm:spPr/>
    </dgm:pt>
    <dgm:pt modelId="{80EA8889-73CB-4475-90B4-64A23EFCE003}" type="pres">
      <dgm:prSet presAssocID="{002D23DE-298E-40B3-AFC6-69D046A1FBC2}" presName="aNode" presStyleLbl="bgShp" presStyleIdx="0" presStyleCnt="3"/>
      <dgm:spPr/>
      <dgm:t>
        <a:bodyPr/>
        <a:lstStyle/>
        <a:p>
          <a:endParaRPr lang="ru-RU"/>
        </a:p>
      </dgm:t>
    </dgm:pt>
    <dgm:pt modelId="{03522FFA-9803-44F0-8136-9B17C3C79737}" type="pres">
      <dgm:prSet presAssocID="{002D23DE-298E-40B3-AFC6-69D046A1FBC2}" presName="textNode" presStyleLbl="bgShp" presStyleIdx="0" presStyleCnt="3"/>
      <dgm:spPr/>
      <dgm:t>
        <a:bodyPr/>
        <a:lstStyle/>
        <a:p>
          <a:endParaRPr lang="ru-RU"/>
        </a:p>
      </dgm:t>
    </dgm:pt>
    <dgm:pt modelId="{EDDBD802-377A-45F7-8ADE-BC1543084AB5}" type="pres">
      <dgm:prSet presAssocID="{002D23DE-298E-40B3-AFC6-69D046A1FBC2}" presName="compChildNode" presStyleCnt="0"/>
      <dgm:spPr/>
    </dgm:pt>
    <dgm:pt modelId="{AC2FB707-7E7F-498B-B5AF-3F4885F76ED4}" type="pres">
      <dgm:prSet presAssocID="{002D23DE-298E-40B3-AFC6-69D046A1FBC2}" presName="theInnerList" presStyleCnt="0"/>
      <dgm:spPr/>
    </dgm:pt>
    <dgm:pt modelId="{3FD26178-8A87-48AA-8271-4A90FBCA1EA9}" type="pres">
      <dgm:prSet presAssocID="{A5FB6CD4-9086-4BAF-9984-18910475A13F}" presName="childNode" presStyleLbl="node1" presStyleIdx="0" presStyleCnt="3" custScaleX="136190" custScaleY="102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599B0-633E-427F-9A69-8CC8FBF9A05E}" type="pres">
      <dgm:prSet presAssocID="{002D23DE-298E-40B3-AFC6-69D046A1FBC2}" presName="aSpace" presStyleCnt="0"/>
      <dgm:spPr/>
    </dgm:pt>
    <dgm:pt modelId="{17BB9A2F-DCB2-41F9-B572-CEA720E104F6}" type="pres">
      <dgm:prSet presAssocID="{E369DE5A-3026-442E-B549-DE06BDD7D6A8}" presName="compNode" presStyleCnt="0"/>
      <dgm:spPr/>
    </dgm:pt>
    <dgm:pt modelId="{33355818-7825-47CC-BD0E-8D64C5065AF3}" type="pres">
      <dgm:prSet presAssocID="{E369DE5A-3026-442E-B549-DE06BDD7D6A8}" presName="aNode" presStyleLbl="bgShp" presStyleIdx="1" presStyleCnt="3"/>
      <dgm:spPr/>
      <dgm:t>
        <a:bodyPr/>
        <a:lstStyle/>
        <a:p>
          <a:endParaRPr lang="ru-RU"/>
        </a:p>
      </dgm:t>
    </dgm:pt>
    <dgm:pt modelId="{763758FC-5338-4EC1-9EBC-1F00D2EB3147}" type="pres">
      <dgm:prSet presAssocID="{E369DE5A-3026-442E-B549-DE06BDD7D6A8}" presName="textNode" presStyleLbl="bgShp" presStyleIdx="1" presStyleCnt="3"/>
      <dgm:spPr/>
      <dgm:t>
        <a:bodyPr/>
        <a:lstStyle/>
        <a:p>
          <a:endParaRPr lang="ru-RU"/>
        </a:p>
      </dgm:t>
    </dgm:pt>
    <dgm:pt modelId="{A2B4A361-9279-471F-8D30-A9A20146DDBB}" type="pres">
      <dgm:prSet presAssocID="{E369DE5A-3026-442E-B549-DE06BDD7D6A8}" presName="compChildNode" presStyleCnt="0"/>
      <dgm:spPr/>
    </dgm:pt>
    <dgm:pt modelId="{4AD25588-574E-417A-A7CB-B21C10876033}" type="pres">
      <dgm:prSet presAssocID="{E369DE5A-3026-442E-B549-DE06BDD7D6A8}" presName="theInnerList" presStyleCnt="0"/>
      <dgm:spPr/>
    </dgm:pt>
    <dgm:pt modelId="{C726C239-A64C-4413-89A5-37D12DDE5BB3}" type="pres">
      <dgm:prSet presAssocID="{1807CB41-E33B-457B-BA09-4C79C9D66A19}" presName="childNode" presStyleLbl="node1" presStyleIdx="1" presStyleCnt="3" custScaleX="131584" custScaleY="102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33D4C-A5A3-4061-8893-FBAEB7798727}" type="pres">
      <dgm:prSet presAssocID="{E369DE5A-3026-442E-B549-DE06BDD7D6A8}" presName="aSpace" presStyleCnt="0"/>
      <dgm:spPr/>
    </dgm:pt>
    <dgm:pt modelId="{64985943-76D6-4CF5-8EF0-1D8E0FAA451B}" type="pres">
      <dgm:prSet presAssocID="{54AEEAB8-2B20-4981-861C-EC32CDBD8BA2}" presName="compNode" presStyleCnt="0"/>
      <dgm:spPr/>
    </dgm:pt>
    <dgm:pt modelId="{8D01EBA4-C8D9-4D1A-8E1B-4B19DAAAA2DD}" type="pres">
      <dgm:prSet presAssocID="{54AEEAB8-2B20-4981-861C-EC32CDBD8BA2}" presName="aNode" presStyleLbl="bgShp" presStyleIdx="2" presStyleCnt="3"/>
      <dgm:spPr/>
      <dgm:t>
        <a:bodyPr/>
        <a:lstStyle/>
        <a:p>
          <a:endParaRPr lang="ru-RU"/>
        </a:p>
      </dgm:t>
    </dgm:pt>
    <dgm:pt modelId="{3B7BE6A4-1FFB-4DC5-B24E-1391E69586A3}" type="pres">
      <dgm:prSet presAssocID="{54AEEAB8-2B20-4981-861C-EC32CDBD8BA2}" presName="textNode" presStyleLbl="bgShp" presStyleIdx="2" presStyleCnt="3"/>
      <dgm:spPr/>
      <dgm:t>
        <a:bodyPr/>
        <a:lstStyle/>
        <a:p>
          <a:endParaRPr lang="ru-RU"/>
        </a:p>
      </dgm:t>
    </dgm:pt>
    <dgm:pt modelId="{0B431879-02D6-44DE-8AE5-32BD3900E4FE}" type="pres">
      <dgm:prSet presAssocID="{54AEEAB8-2B20-4981-861C-EC32CDBD8BA2}" presName="compChildNode" presStyleCnt="0"/>
      <dgm:spPr/>
    </dgm:pt>
    <dgm:pt modelId="{DE268ED1-12B9-463C-BEAA-8FD8EC00B9A8}" type="pres">
      <dgm:prSet presAssocID="{54AEEAB8-2B20-4981-861C-EC32CDBD8BA2}" presName="theInnerList" presStyleCnt="0"/>
      <dgm:spPr/>
    </dgm:pt>
    <dgm:pt modelId="{75D902EB-6779-4F3A-85E3-3D090AFCD21E}" type="pres">
      <dgm:prSet presAssocID="{9691E2E7-58FC-4208-B25C-B954F80BF950}" presName="childNode" presStyleLbl="node1" presStyleIdx="2" presStyleCnt="3" custScaleX="137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2F629-02DA-45CB-BC0F-15DD87040C6D}" type="presOf" srcId="{9691E2E7-58FC-4208-B25C-B954F80BF950}" destId="{75D902EB-6779-4F3A-85E3-3D090AFCD21E}" srcOrd="0" destOrd="0" presId="urn:microsoft.com/office/officeart/2005/8/layout/lProcess2"/>
    <dgm:cxn modelId="{A08617F5-10C7-4E1B-9DFD-F7C7FBF35A11}" type="presOf" srcId="{54AEEAB8-2B20-4981-861C-EC32CDBD8BA2}" destId="{8D01EBA4-C8D9-4D1A-8E1B-4B19DAAAA2DD}" srcOrd="0" destOrd="0" presId="urn:microsoft.com/office/officeart/2005/8/layout/lProcess2"/>
    <dgm:cxn modelId="{53C26AA5-914C-47CE-BC18-F77CE16C326A}" type="presOf" srcId="{002D23DE-298E-40B3-AFC6-69D046A1FBC2}" destId="{03522FFA-9803-44F0-8136-9B17C3C79737}" srcOrd="1" destOrd="0" presId="urn:microsoft.com/office/officeart/2005/8/layout/lProcess2"/>
    <dgm:cxn modelId="{298B1839-C830-4573-8F4A-3E2C2CC82540}" type="presOf" srcId="{1807CB41-E33B-457B-BA09-4C79C9D66A19}" destId="{C726C239-A64C-4413-89A5-37D12DDE5BB3}" srcOrd="0" destOrd="0" presId="urn:microsoft.com/office/officeart/2005/8/layout/lProcess2"/>
    <dgm:cxn modelId="{3FCC5AEB-A36D-4183-A8EF-F339FD51CED2}" type="presOf" srcId="{505D5250-CAC6-49FA-A117-63F73E78BE9A}" destId="{A37826B8-5397-42A0-8AC3-36455E84DA20}" srcOrd="0" destOrd="0" presId="urn:microsoft.com/office/officeart/2005/8/layout/lProcess2"/>
    <dgm:cxn modelId="{84DE87A4-9541-4579-BB78-0082F89632DB}" type="presOf" srcId="{A5FB6CD4-9086-4BAF-9984-18910475A13F}" destId="{3FD26178-8A87-48AA-8271-4A90FBCA1EA9}" srcOrd="0" destOrd="0" presId="urn:microsoft.com/office/officeart/2005/8/layout/lProcess2"/>
    <dgm:cxn modelId="{40E4B4F6-75AA-4AD9-BEDF-564FA73E4046}" type="presOf" srcId="{54AEEAB8-2B20-4981-861C-EC32CDBD8BA2}" destId="{3B7BE6A4-1FFB-4DC5-B24E-1391E69586A3}" srcOrd="1" destOrd="0" presId="urn:microsoft.com/office/officeart/2005/8/layout/lProcess2"/>
    <dgm:cxn modelId="{A287D90F-7D76-4B7D-8A84-36C344C4DFAD}" srcId="{505D5250-CAC6-49FA-A117-63F73E78BE9A}" destId="{002D23DE-298E-40B3-AFC6-69D046A1FBC2}" srcOrd="0" destOrd="0" parTransId="{3A1B7C91-3F3E-4E51-B68F-552EE397B737}" sibTransId="{04C6E5B0-8DC2-4233-89F7-ED0750F0517B}"/>
    <dgm:cxn modelId="{37EC5279-98F2-4C40-AC69-D8E2D89F77CA}" type="presOf" srcId="{002D23DE-298E-40B3-AFC6-69D046A1FBC2}" destId="{80EA8889-73CB-4475-90B4-64A23EFCE003}" srcOrd="0" destOrd="0" presId="urn:microsoft.com/office/officeart/2005/8/layout/lProcess2"/>
    <dgm:cxn modelId="{3C925CF2-1DC4-4A18-B0DB-55D0C77A3866}" srcId="{54AEEAB8-2B20-4981-861C-EC32CDBD8BA2}" destId="{9691E2E7-58FC-4208-B25C-B954F80BF950}" srcOrd="0" destOrd="0" parTransId="{2F1A8DE9-306D-4203-BC2C-18FA33D3DE0F}" sibTransId="{3416BF3F-8609-44AB-A92B-F50F388E5736}"/>
    <dgm:cxn modelId="{753C9CE1-3A40-4C75-9699-348AFAF40D80}" srcId="{002D23DE-298E-40B3-AFC6-69D046A1FBC2}" destId="{A5FB6CD4-9086-4BAF-9984-18910475A13F}" srcOrd="0" destOrd="0" parTransId="{CC25CC1C-8597-4C8A-A061-BC9B1E2EE6E0}" sibTransId="{FF5087D2-E879-4978-9878-05728FA4E340}"/>
    <dgm:cxn modelId="{357982C0-11B9-4373-967A-C82A5E5412E2}" type="presOf" srcId="{E369DE5A-3026-442E-B549-DE06BDD7D6A8}" destId="{33355818-7825-47CC-BD0E-8D64C5065AF3}" srcOrd="0" destOrd="0" presId="urn:microsoft.com/office/officeart/2005/8/layout/lProcess2"/>
    <dgm:cxn modelId="{CA855AB6-B88E-4453-B84A-35E49EA562F1}" srcId="{505D5250-CAC6-49FA-A117-63F73E78BE9A}" destId="{E369DE5A-3026-442E-B549-DE06BDD7D6A8}" srcOrd="1" destOrd="0" parTransId="{9DC76D0A-0D8F-4BF4-A7C7-09659207DB7F}" sibTransId="{1861570D-A0B7-422A-8F41-9ED4A271CEE0}"/>
    <dgm:cxn modelId="{83405285-6D22-4691-990C-194D16C11AB7}" type="presOf" srcId="{E369DE5A-3026-442E-B549-DE06BDD7D6A8}" destId="{763758FC-5338-4EC1-9EBC-1F00D2EB3147}" srcOrd="1" destOrd="0" presId="urn:microsoft.com/office/officeart/2005/8/layout/lProcess2"/>
    <dgm:cxn modelId="{209BD7EA-BE0B-4CCB-A3DF-5DA270F0AEBF}" srcId="{505D5250-CAC6-49FA-A117-63F73E78BE9A}" destId="{54AEEAB8-2B20-4981-861C-EC32CDBD8BA2}" srcOrd="2" destOrd="0" parTransId="{8A00741B-5AEE-4DE1-B292-6E38F52B9864}" sibTransId="{E1BC870E-854A-4A1E-8DE3-21C6FD685A3B}"/>
    <dgm:cxn modelId="{6BCCE619-8793-43A8-8EAD-444132EBB68F}" srcId="{E369DE5A-3026-442E-B549-DE06BDD7D6A8}" destId="{1807CB41-E33B-457B-BA09-4C79C9D66A19}" srcOrd="0" destOrd="0" parTransId="{47D94AD2-EF55-4AFD-B098-74F39B00361A}" sibTransId="{5C346033-F58C-4FC2-BF8D-23116594D620}"/>
    <dgm:cxn modelId="{4C85AD90-B688-4351-A0A3-D220DBABCB6F}" type="presParOf" srcId="{A37826B8-5397-42A0-8AC3-36455E84DA20}" destId="{ABF5846C-FB10-443C-A31C-2DED941DF2DA}" srcOrd="0" destOrd="0" presId="urn:microsoft.com/office/officeart/2005/8/layout/lProcess2"/>
    <dgm:cxn modelId="{2AD12F3E-DBD3-4860-838F-A72380EE1321}" type="presParOf" srcId="{ABF5846C-FB10-443C-A31C-2DED941DF2DA}" destId="{80EA8889-73CB-4475-90B4-64A23EFCE003}" srcOrd="0" destOrd="0" presId="urn:microsoft.com/office/officeart/2005/8/layout/lProcess2"/>
    <dgm:cxn modelId="{938B9E7F-4652-478B-BAD4-C1A71B1BD533}" type="presParOf" srcId="{ABF5846C-FB10-443C-A31C-2DED941DF2DA}" destId="{03522FFA-9803-44F0-8136-9B17C3C79737}" srcOrd="1" destOrd="0" presId="urn:microsoft.com/office/officeart/2005/8/layout/lProcess2"/>
    <dgm:cxn modelId="{969DC704-9DB4-4458-942F-FB5150FF5167}" type="presParOf" srcId="{ABF5846C-FB10-443C-A31C-2DED941DF2DA}" destId="{EDDBD802-377A-45F7-8ADE-BC1543084AB5}" srcOrd="2" destOrd="0" presId="urn:microsoft.com/office/officeart/2005/8/layout/lProcess2"/>
    <dgm:cxn modelId="{7C9982F2-24DB-4452-B9AA-2B334219693F}" type="presParOf" srcId="{EDDBD802-377A-45F7-8ADE-BC1543084AB5}" destId="{AC2FB707-7E7F-498B-B5AF-3F4885F76ED4}" srcOrd="0" destOrd="0" presId="urn:microsoft.com/office/officeart/2005/8/layout/lProcess2"/>
    <dgm:cxn modelId="{43BD3539-A318-4EB2-991E-EFFA8728D2EC}" type="presParOf" srcId="{AC2FB707-7E7F-498B-B5AF-3F4885F76ED4}" destId="{3FD26178-8A87-48AA-8271-4A90FBCA1EA9}" srcOrd="0" destOrd="0" presId="urn:microsoft.com/office/officeart/2005/8/layout/lProcess2"/>
    <dgm:cxn modelId="{2C5A6599-3D34-4B32-B838-21A1E62E9BDA}" type="presParOf" srcId="{A37826B8-5397-42A0-8AC3-36455E84DA20}" destId="{77E599B0-633E-427F-9A69-8CC8FBF9A05E}" srcOrd="1" destOrd="0" presId="urn:microsoft.com/office/officeart/2005/8/layout/lProcess2"/>
    <dgm:cxn modelId="{FA8726CD-86A3-45C1-B1DF-F4A35A410FFE}" type="presParOf" srcId="{A37826B8-5397-42A0-8AC3-36455E84DA20}" destId="{17BB9A2F-DCB2-41F9-B572-CEA720E104F6}" srcOrd="2" destOrd="0" presId="urn:microsoft.com/office/officeart/2005/8/layout/lProcess2"/>
    <dgm:cxn modelId="{967D08E4-C1CE-48C6-A4D7-5BA3D0AC99AA}" type="presParOf" srcId="{17BB9A2F-DCB2-41F9-B572-CEA720E104F6}" destId="{33355818-7825-47CC-BD0E-8D64C5065AF3}" srcOrd="0" destOrd="0" presId="urn:microsoft.com/office/officeart/2005/8/layout/lProcess2"/>
    <dgm:cxn modelId="{83416701-F0AF-4F2A-B07A-8FD9946B50E0}" type="presParOf" srcId="{17BB9A2F-DCB2-41F9-B572-CEA720E104F6}" destId="{763758FC-5338-4EC1-9EBC-1F00D2EB3147}" srcOrd="1" destOrd="0" presId="urn:microsoft.com/office/officeart/2005/8/layout/lProcess2"/>
    <dgm:cxn modelId="{A4AAB429-1393-431D-8DA4-D1AFEDBFB156}" type="presParOf" srcId="{17BB9A2F-DCB2-41F9-B572-CEA720E104F6}" destId="{A2B4A361-9279-471F-8D30-A9A20146DDBB}" srcOrd="2" destOrd="0" presId="urn:microsoft.com/office/officeart/2005/8/layout/lProcess2"/>
    <dgm:cxn modelId="{0D24050A-99B0-4426-82CE-E860E80C6AF6}" type="presParOf" srcId="{A2B4A361-9279-471F-8D30-A9A20146DDBB}" destId="{4AD25588-574E-417A-A7CB-B21C10876033}" srcOrd="0" destOrd="0" presId="urn:microsoft.com/office/officeart/2005/8/layout/lProcess2"/>
    <dgm:cxn modelId="{5A0116A4-EC50-4DF7-AF1E-E612E9BF0AF5}" type="presParOf" srcId="{4AD25588-574E-417A-A7CB-B21C10876033}" destId="{C726C239-A64C-4413-89A5-37D12DDE5BB3}" srcOrd="0" destOrd="0" presId="urn:microsoft.com/office/officeart/2005/8/layout/lProcess2"/>
    <dgm:cxn modelId="{D2057D46-EC66-4255-8E4D-DBD1EDFD2872}" type="presParOf" srcId="{A37826B8-5397-42A0-8AC3-36455E84DA20}" destId="{8C033D4C-A5A3-4061-8893-FBAEB7798727}" srcOrd="3" destOrd="0" presId="urn:microsoft.com/office/officeart/2005/8/layout/lProcess2"/>
    <dgm:cxn modelId="{9C87AD76-4437-494B-BDB2-4DE3ADD31FCC}" type="presParOf" srcId="{A37826B8-5397-42A0-8AC3-36455E84DA20}" destId="{64985943-76D6-4CF5-8EF0-1D8E0FAA451B}" srcOrd="4" destOrd="0" presId="urn:microsoft.com/office/officeart/2005/8/layout/lProcess2"/>
    <dgm:cxn modelId="{D5676917-4687-464D-ADBE-AC3DF07440B2}" type="presParOf" srcId="{64985943-76D6-4CF5-8EF0-1D8E0FAA451B}" destId="{8D01EBA4-C8D9-4D1A-8E1B-4B19DAAAA2DD}" srcOrd="0" destOrd="0" presId="urn:microsoft.com/office/officeart/2005/8/layout/lProcess2"/>
    <dgm:cxn modelId="{7D4E9D85-603A-497A-80E3-29C97512BBC3}" type="presParOf" srcId="{64985943-76D6-4CF5-8EF0-1D8E0FAA451B}" destId="{3B7BE6A4-1FFB-4DC5-B24E-1391E69586A3}" srcOrd="1" destOrd="0" presId="urn:microsoft.com/office/officeart/2005/8/layout/lProcess2"/>
    <dgm:cxn modelId="{43CADEA0-C6B8-41C3-9C88-50F936D1850C}" type="presParOf" srcId="{64985943-76D6-4CF5-8EF0-1D8E0FAA451B}" destId="{0B431879-02D6-44DE-8AE5-32BD3900E4FE}" srcOrd="2" destOrd="0" presId="urn:microsoft.com/office/officeart/2005/8/layout/lProcess2"/>
    <dgm:cxn modelId="{AC68BD9A-1E4E-4114-8D5C-CB4BDF45E22D}" type="presParOf" srcId="{0B431879-02D6-44DE-8AE5-32BD3900E4FE}" destId="{DE268ED1-12B9-463C-BEAA-8FD8EC00B9A8}" srcOrd="0" destOrd="0" presId="urn:microsoft.com/office/officeart/2005/8/layout/lProcess2"/>
    <dgm:cxn modelId="{AACD7599-C6F8-4071-A1C4-A44369B7BE0E}" type="presParOf" srcId="{DE268ED1-12B9-463C-BEAA-8FD8EC00B9A8}" destId="{75D902EB-6779-4F3A-85E3-3D090AFCD21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5FDD5-ED27-4973-96C4-96FE0A9F1E9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F11A8E-3755-44DC-B3B7-5E1EBCD4AC9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Лишь у 10% подростков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709CB75-7CE3-41B8-B285-4D508AF240B6}" type="parTrans" cxnId="{9AB8A323-F94A-432F-8ACF-7B403B2F8FF6}">
      <dgm:prSet/>
      <dgm:spPr/>
      <dgm:t>
        <a:bodyPr/>
        <a:lstStyle/>
        <a:p>
          <a:endParaRPr lang="ru-RU"/>
        </a:p>
      </dgm:t>
    </dgm:pt>
    <dgm:pt modelId="{974D91AB-DE78-45F4-B1F7-E75235E40A02}" type="sibTrans" cxnId="{9AB8A323-F94A-432F-8ACF-7B403B2F8FF6}">
      <dgm:prSet/>
      <dgm:spPr/>
      <dgm:t>
        <a:bodyPr/>
        <a:lstStyle/>
        <a:p>
          <a:endParaRPr lang="ru-RU"/>
        </a:p>
      </dgm:t>
    </dgm:pt>
    <dgm:pt modelId="{4B09B824-BB3E-47D6-AA98-FD7E5D4AB817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остальных 90% - это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A099485-A572-4D09-9D68-07E2E55EFD7A}" type="parTrans" cxnId="{F46B78EF-3484-4E88-A9E8-1118BD56B93F}">
      <dgm:prSet/>
      <dgm:spPr/>
      <dgm:t>
        <a:bodyPr/>
        <a:lstStyle/>
        <a:p>
          <a:endParaRPr lang="ru-RU"/>
        </a:p>
      </dgm:t>
    </dgm:pt>
    <dgm:pt modelId="{2038C0D3-A151-465F-AFC0-391F1C9762FA}" type="sibTrans" cxnId="{F46B78EF-3484-4E88-A9E8-1118BD56B93F}">
      <dgm:prSet/>
      <dgm:spPr/>
      <dgm:t>
        <a:bodyPr/>
        <a:lstStyle/>
        <a:p>
          <a:endParaRPr lang="ru-RU"/>
        </a:p>
      </dgm:t>
    </dgm:pt>
    <dgm:pt modelId="{8484A96F-24F9-443C-B706-7D8391C1C6D4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Arial" pitchFamily="34" charset="0"/>
              <a:cs typeface="Arial" pitchFamily="34" charset="0"/>
            </a:rPr>
            <a:t>"крик о помощи"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D80BFDD8-BA08-4C47-AB2F-0F410C6B8566}" type="parTrans" cxnId="{557BC5E3-14AA-4104-B227-543A3AC771C7}">
      <dgm:prSet/>
      <dgm:spPr/>
      <dgm:t>
        <a:bodyPr/>
        <a:lstStyle/>
        <a:p>
          <a:endParaRPr lang="ru-RU"/>
        </a:p>
      </dgm:t>
    </dgm:pt>
    <dgm:pt modelId="{2AE39668-2AAA-4F29-83B7-7B15AA869358}" type="sibTrans" cxnId="{557BC5E3-14AA-4104-B227-543A3AC771C7}">
      <dgm:prSet/>
      <dgm:spPr/>
      <dgm:t>
        <a:bodyPr/>
        <a:lstStyle/>
        <a:p>
          <a:endParaRPr lang="ru-RU"/>
        </a:p>
      </dgm:t>
    </dgm:pt>
    <dgm:pt modelId="{0B7DD2AF-0122-4F48-88AD-B64951396471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400" b="1" dirty="0" smtClean="0">
              <a:latin typeface="Arial" pitchFamily="34" charset="0"/>
              <a:cs typeface="Arial" pitchFamily="34" charset="0"/>
            </a:rPr>
            <a:t>имеется 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/>
          </a:r>
          <a:br>
            <a:rPr lang="en-US" sz="2400" b="1" dirty="0" smtClean="0"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latin typeface="Arial" pitchFamily="34" charset="0"/>
              <a:cs typeface="Arial" pitchFamily="34" charset="0"/>
            </a:rPr>
            <a:t>истинное желание покончить собой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161C7BA-F0DE-4715-8927-BE43D9B67E2B}" type="parTrans" cxnId="{6592F3F2-A958-48CE-9BE1-5BAA351D1662}">
      <dgm:prSet/>
      <dgm:spPr/>
      <dgm:t>
        <a:bodyPr/>
        <a:lstStyle/>
        <a:p>
          <a:endParaRPr lang="ru-RU"/>
        </a:p>
      </dgm:t>
    </dgm:pt>
    <dgm:pt modelId="{77073732-FB43-48BC-9A1B-EABCCAF8631E}" type="sibTrans" cxnId="{6592F3F2-A958-48CE-9BE1-5BAA351D1662}">
      <dgm:prSet/>
      <dgm:spPr/>
      <dgm:t>
        <a:bodyPr/>
        <a:lstStyle/>
        <a:p>
          <a:endParaRPr lang="ru-RU"/>
        </a:p>
      </dgm:t>
    </dgm:pt>
    <dgm:pt modelId="{315C4418-F987-4E09-BCC2-1276E64CEE4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ED80CA1-B6B4-4E78-A94D-5668333FA4BA}" type="parTrans" cxnId="{D17ED4B8-67B1-4956-9FD5-819E8AE1DE97}">
      <dgm:prSet/>
      <dgm:spPr/>
      <dgm:t>
        <a:bodyPr/>
        <a:lstStyle/>
        <a:p>
          <a:endParaRPr lang="ru-RU"/>
        </a:p>
      </dgm:t>
    </dgm:pt>
    <dgm:pt modelId="{35B90131-6593-4B90-8E3D-77B737B17E91}" type="sibTrans" cxnId="{D17ED4B8-67B1-4956-9FD5-819E8AE1DE97}">
      <dgm:prSet/>
      <dgm:spPr/>
      <dgm:t>
        <a:bodyPr/>
        <a:lstStyle/>
        <a:p>
          <a:endParaRPr lang="ru-RU"/>
        </a:p>
      </dgm:t>
    </dgm:pt>
    <dgm:pt modelId="{B6CCFCAD-AF70-4396-84C9-156AE2D0A514}" type="pres">
      <dgm:prSet presAssocID="{2465FDD5-ED27-4973-96C4-96FE0A9F1E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B425C1-A98B-4FEE-A31B-1CB99BFB328D}" type="pres">
      <dgm:prSet presAssocID="{BAF11A8E-3755-44DC-B3B7-5E1EBCD4AC93}" presName="linNode" presStyleCnt="0"/>
      <dgm:spPr/>
    </dgm:pt>
    <dgm:pt modelId="{01798712-FCD0-4E37-A57D-1B3AFF46068B}" type="pres">
      <dgm:prSet presAssocID="{BAF11A8E-3755-44DC-B3B7-5E1EBCD4AC9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A41B8-4A31-41D7-83E0-0AB1BD1D3210}" type="pres">
      <dgm:prSet presAssocID="{BAF11A8E-3755-44DC-B3B7-5E1EBCD4AC93}" presName="childShp" presStyleLbl="bgAccFollowNode1" presStyleIdx="0" presStyleCnt="2" custScaleY="84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04D48-26F0-4196-9B91-388AABAF1CC6}" type="pres">
      <dgm:prSet presAssocID="{974D91AB-DE78-45F4-B1F7-E75235E40A02}" presName="spacing" presStyleCnt="0"/>
      <dgm:spPr/>
    </dgm:pt>
    <dgm:pt modelId="{DB0B07A3-FECF-47F0-9990-831B5318586A}" type="pres">
      <dgm:prSet presAssocID="{4B09B824-BB3E-47D6-AA98-FD7E5D4AB817}" presName="linNode" presStyleCnt="0"/>
      <dgm:spPr/>
    </dgm:pt>
    <dgm:pt modelId="{88457CBD-090C-450B-8861-F716D5A400DB}" type="pres">
      <dgm:prSet presAssocID="{4B09B824-BB3E-47D6-AA98-FD7E5D4AB81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79FBD-20FE-4973-B6B3-82DBA61FC37E}" type="pres">
      <dgm:prSet presAssocID="{4B09B824-BB3E-47D6-AA98-FD7E5D4AB817}" presName="childShp" presStyleLbl="bgAccFollowNode1" presStyleIdx="1" presStyleCnt="2" custScaleY="93247" custLinFactNeighborX="-1099" custLinFactNeighborY="3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6B78EF-3484-4E88-A9E8-1118BD56B93F}" srcId="{2465FDD5-ED27-4973-96C4-96FE0A9F1E92}" destId="{4B09B824-BB3E-47D6-AA98-FD7E5D4AB817}" srcOrd="1" destOrd="0" parTransId="{9A099485-A572-4D09-9D68-07E2E55EFD7A}" sibTransId="{2038C0D3-A151-465F-AFC0-391F1C9762FA}"/>
    <dgm:cxn modelId="{C2890F90-7A46-4243-A0C0-C779045DB458}" type="presOf" srcId="{BAF11A8E-3755-44DC-B3B7-5E1EBCD4AC93}" destId="{01798712-FCD0-4E37-A57D-1B3AFF46068B}" srcOrd="0" destOrd="0" presId="urn:microsoft.com/office/officeart/2005/8/layout/vList6"/>
    <dgm:cxn modelId="{220D98C6-DAD7-406C-9ECE-15505433F116}" type="presOf" srcId="{4B09B824-BB3E-47D6-AA98-FD7E5D4AB817}" destId="{88457CBD-090C-450B-8861-F716D5A400DB}" srcOrd="0" destOrd="0" presId="urn:microsoft.com/office/officeart/2005/8/layout/vList6"/>
    <dgm:cxn modelId="{557BC5E3-14AA-4104-B227-543A3AC771C7}" srcId="{4B09B824-BB3E-47D6-AA98-FD7E5D4AB817}" destId="{8484A96F-24F9-443C-B706-7D8391C1C6D4}" srcOrd="1" destOrd="0" parTransId="{D80BFDD8-BA08-4C47-AB2F-0F410C6B8566}" sibTransId="{2AE39668-2AAA-4F29-83B7-7B15AA869358}"/>
    <dgm:cxn modelId="{CEE05C24-FD71-45E7-996D-5A7E7B6E0F23}" type="presOf" srcId="{0B7DD2AF-0122-4F48-88AD-B64951396471}" destId="{B52A41B8-4A31-41D7-83E0-0AB1BD1D3210}" srcOrd="0" destOrd="0" presId="urn:microsoft.com/office/officeart/2005/8/layout/vList6"/>
    <dgm:cxn modelId="{D17ED4B8-67B1-4956-9FD5-819E8AE1DE97}" srcId="{4B09B824-BB3E-47D6-AA98-FD7E5D4AB817}" destId="{315C4418-F987-4E09-BCC2-1276E64CEE4B}" srcOrd="0" destOrd="0" parTransId="{4ED80CA1-B6B4-4E78-A94D-5668333FA4BA}" sibTransId="{35B90131-6593-4B90-8E3D-77B737B17E91}"/>
    <dgm:cxn modelId="{243DE39A-B1E1-4EBE-A290-B483B2F46530}" type="presOf" srcId="{8484A96F-24F9-443C-B706-7D8391C1C6D4}" destId="{80279FBD-20FE-4973-B6B3-82DBA61FC37E}" srcOrd="0" destOrd="1" presId="urn:microsoft.com/office/officeart/2005/8/layout/vList6"/>
    <dgm:cxn modelId="{9753A1FC-C5C7-433B-9506-D7828882BDE6}" type="presOf" srcId="{315C4418-F987-4E09-BCC2-1276E64CEE4B}" destId="{80279FBD-20FE-4973-B6B3-82DBA61FC37E}" srcOrd="0" destOrd="0" presId="urn:microsoft.com/office/officeart/2005/8/layout/vList6"/>
    <dgm:cxn modelId="{EB4B305C-316F-4865-B928-78D385B7BCAC}" type="presOf" srcId="{2465FDD5-ED27-4973-96C4-96FE0A9F1E92}" destId="{B6CCFCAD-AF70-4396-84C9-156AE2D0A514}" srcOrd="0" destOrd="0" presId="urn:microsoft.com/office/officeart/2005/8/layout/vList6"/>
    <dgm:cxn modelId="{9AB8A323-F94A-432F-8ACF-7B403B2F8FF6}" srcId="{2465FDD5-ED27-4973-96C4-96FE0A9F1E92}" destId="{BAF11A8E-3755-44DC-B3B7-5E1EBCD4AC93}" srcOrd="0" destOrd="0" parTransId="{F709CB75-7CE3-41B8-B285-4D508AF240B6}" sibTransId="{974D91AB-DE78-45F4-B1F7-E75235E40A02}"/>
    <dgm:cxn modelId="{6592F3F2-A958-48CE-9BE1-5BAA351D1662}" srcId="{BAF11A8E-3755-44DC-B3B7-5E1EBCD4AC93}" destId="{0B7DD2AF-0122-4F48-88AD-B64951396471}" srcOrd="0" destOrd="0" parTransId="{7161C7BA-F0DE-4715-8927-BE43D9B67E2B}" sibTransId="{77073732-FB43-48BC-9A1B-EABCCAF8631E}"/>
    <dgm:cxn modelId="{5E701808-BEEC-4B18-8F1E-2C605595CA35}" type="presParOf" srcId="{B6CCFCAD-AF70-4396-84C9-156AE2D0A514}" destId="{E5B425C1-A98B-4FEE-A31B-1CB99BFB328D}" srcOrd="0" destOrd="0" presId="urn:microsoft.com/office/officeart/2005/8/layout/vList6"/>
    <dgm:cxn modelId="{E8D246E8-3EF2-4B65-AA95-44C8263C563F}" type="presParOf" srcId="{E5B425C1-A98B-4FEE-A31B-1CB99BFB328D}" destId="{01798712-FCD0-4E37-A57D-1B3AFF46068B}" srcOrd="0" destOrd="0" presId="urn:microsoft.com/office/officeart/2005/8/layout/vList6"/>
    <dgm:cxn modelId="{B62DB4BB-146C-4583-90BD-9DB4F7ECD8EA}" type="presParOf" srcId="{E5B425C1-A98B-4FEE-A31B-1CB99BFB328D}" destId="{B52A41B8-4A31-41D7-83E0-0AB1BD1D3210}" srcOrd="1" destOrd="0" presId="urn:microsoft.com/office/officeart/2005/8/layout/vList6"/>
    <dgm:cxn modelId="{60895E0B-B946-4B41-B45B-9F524BF82220}" type="presParOf" srcId="{B6CCFCAD-AF70-4396-84C9-156AE2D0A514}" destId="{93604D48-26F0-4196-9B91-388AABAF1CC6}" srcOrd="1" destOrd="0" presId="urn:microsoft.com/office/officeart/2005/8/layout/vList6"/>
    <dgm:cxn modelId="{3D83B9D2-ED22-4242-8109-0D9ED264EC31}" type="presParOf" srcId="{B6CCFCAD-AF70-4396-84C9-156AE2D0A514}" destId="{DB0B07A3-FECF-47F0-9990-831B5318586A}" srcOrd="2" destOrd="0" presId="urn:microsoft.com/office/officeart/2005/8/layout/vList6"/>
    <dgm:cxn modelId="{78ED1503-4AA5-4DA6-A0BE-F12DC2463E13}" type="presParOf" srcId="{DB0B07A3-FECF-47F0-9990-831B5318586A}" destId="{88457CBD-090C-450B-8861-F716D5A400DB}" srcOrd="0" destOrd="0" presId="urn:microsoft.com/office/officeart/2005/8/layout/vList6"/>
    <dgm:cxn modelId="{E2B07A26-8722-4EC1-AFAF-CE46564B3CF6}" type="presParOf" srcId="{DB0B07A3-FECF-47F0-9990-831B5318586A}" destId="{80279FBD-20FE-4973-B6B3-82DBA61FC3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93568-0450-489B-93FF-AD68759AEE4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C5E36-4482-40F8-A24B-803CDAA1033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Причины, вызывающие особые </a:t>
          </a:r>
          <a:b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волнения у подростков: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9896ADB-C736-44A0-BA32-3AC39CBECA5D}" type="parTrans" cxnId="{D87C3883-6D62-495F-8C4B-6CA5AC42A802}">
      <dgm:prSet/>
      <dgm:spPr/>
      <dgm:t>
        <a:bodyPr/>
        <a:lstStyle/>
        <a:p>
          <a:endParaRPr lang="ru-RU"/>
        </a:p>
      </dgm:t>
    </dgm:pt>
    <dgm:pt modelId="{B703C330-4D01-49A6-849F-20339DA01056}" type="sibTrans" cxnId="{D87C3883-6D62-495F-8C4B-6CA5AC42A802}">
      <dgm:prSet/>
      <dgm:spPr/>
      <dgm:t>
        <a:bodyPr/>
        <a:lstStyle/>
        <a:p>
          <a:endParaRPr lang="ru-RU"/>
        </a:p>
      </dgm:t>
    </dgm:pt>
    <dgm:pt modelId="{F660F832-EC2F-48C5-9AAE-815F0E832CF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«одиночество» </a:t>
          </a:r>
          <a:b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- 33,4%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E2DAC55-A730-4BCD-8AAB-3C4DD0E1E26F}" type="parTrans" cxnId="{54B5F287-4F00-4827-A5C6-39FB693DF80E}">
      <dgm:prSet/>
      <dgm:spPr/>
      <dgm:t>
        <a:bodyPr/>
        <a:lstStyle/>
        <a:p>
          <a:endParaRPr lang="ru-RU"/>
        </a:p>
      </dgm:t>
    </dgm:pt>
    <dgm:pt modelId="{3E8D8F6B-D6D7-4666-90B1-4ACD2A1145A0}" type="sibTrans" cxnId="{54B5F287-4F00-4827-A5C6-39FB693DF80E}">
      <dgm:prSet/>
      <dgm:spPr/>
      <dgm:t>
        <a:bodyPr/>
        <a:lstStyle/>
        <a:p>
          <a:endParaRPr lang="ru-RU"/>
        </a:p>
      </dgm:t>
    </dgm:pt>
    <dgm:pt modelId="{BA6058A0-C137-4B81-A601-27012DB2241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«непонимание родителей» </a:t>
          </a:r>
          <a:b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- 30,2%.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BC0E12-F708-40F0-915E-D889D2D949E3}" type="parTrans" cxnId="{00CD00EE-7480-4DA7-8667-82B8B27283F5}">
      <dgm:prSet/>
      <dgm:spPr/>
      <dgm:t>
        <a:bodyPr/>
        <a:lstStyle/>
        <a:p>
          <a:endParaRPr lang="ru-RU"/>
        </a:p>
      </dgm:t>
    </dgm:pt>
    <dgm:pt modelId="{4CE25B38-7310-44E6-921F-4512240EC114}" type="sibTrans" cxnId="{00CD00EE-7480-4DA7-8667-82B8B27283F5}">
      <dgm:prSet/>
      <dgm:spPr/>
      <dgm:t>
        <a:bodyPr/>
        <a:lstStyle/>
        <a:p>
          <a:endParaRPr lang="ru-RU"/>
        </a:p>
      </dgm:t>
    </dgm:pt>
    <dgm:pt modelId="{1A00D1A1-ADA2-4367-98C0-EB5FE002442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«конфликты между родителями» </a:t>
          </a:r>
          <a:b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- 22%.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F20F220-9EEE-42C2-A489-7EE08CF5F581}" type="parTrans" cxnId="{1E367EC3-5F71-4292-95D8-2BEAD729E8BD}">
      <dgm:prSet/>
      <dgm:spPr/>
      <dgm:t>
        <a:bodyPr/>
        <a:lstStyle/>
        <a:p>
          <a:endParaRPr lang="ru-RU"/>
        </a:p>
      </dgm:t>
    </dgm:pt>
    <dgm:pt modelId="{E33AB31C-D188-4618-B50C-E669B4F2FC85}" type="sibTrans" cxnId="{1E367EC3-5F71-4292-95D8-2BEAD729E8BD}">
      <dgm:prSet/>
      <dgm:spPr/>
      <dgm:t>
        <a:bodyPr/>
        <a:lstStyle/>
        <a:p>
          <a:endParaRPr lang="ru-RU"/>
        </a:p>
      </dgm:t>
    </dgm:pt>
    <dgm:pt modelId="{DD901100-4B34-453F-8EFD-055541ED2219}" type="pres">
      <dgm:prSet presAssocID="{43E93568-0450-489B-93FF-AD68759AEE4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F6BDB0-4EE5-4A6E-B977-4C33B7759431}" type="pres">
      <dgm:prSet presAssocID="{713C5E36-4482-40F8-A24B-803CDAA1033B}" presName="roof" presStyleLbl="dkBgShp" presStyleIdx="0" presStyleCnt="2"/>
      <dgm:spPr/>
      <dgm:t>
        <a:bodyPr/>
        <a:lstStyle/>
        <a:p>
          <a:endParaRPr lang="ru-RU"/>
        </a:p>
      </dgm:t>
    </dgm:pt>
    <dgm:pt modelId="{BD021558-F651-47B8-B3E1-A57BD14FDFB0}" type="pres">
      <dgm:prSet presAssocID="{713C5E36-4482-40F8-A24B-803CDAA1033B}" presName="pillars" presStyleCnt="0"/>
      <dgm:spPr/>
    </dgm:pt>
    <dgm:pt modelId="{ABFE7117-3DDE-40F8-B4CD-50F542FB92CA}" type="pres">
      <dgm:prSet presAssocID="{713C5E36-4482-40F8-A24B-803CDAA1033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06A15-965C-424E-A753-55FDFAA50BC6}" type="pres">
      <dgm:prSet presAssocID="{BA6058A0-C137-4B81-A601-27012DB2241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85F1F-7629-4BFB-A372-0DB82A86367F}" type="pres">
      <dgm:prSet presAssocID="{1A00D1A1-ADA2-4367-98C0-EB5FE002442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D8F28-54E3-4A96-955A-6D230E042781}" type="pres">
      <dgm:prSet presAssocID="{713C5E36-4482-40F8-A24B-803CDAA1033B}" presName="base" presStyleLbl="dkBgShp" presStyleIdx="1" presStyleCnt="2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</dgm:ptLst>
  <dgm:cxnLst>
    <dgm:cxn modelId="{CD0FEA03-CFD7-412E-A58C-B6C2F605B087}" type="presOf" srcId="{713C5E36-4482-40F8-A24B-803CDAA1033B}" destId="{38F6BDB0-4EE5-4A6E-B977-4C33B7759431}" srcOrd="0" destOrd="0" presId="urn:microsoft.com/office/officeart/2005/8/layout/hList3"/>
    <dgm:cxn modelId="{6C27204C-6083-4FFF-8788-839134F28278}" type="presOf" srcId="{F660F832-EC2F-48C5-9AAE-815F0E832CF7}" destId="{ABFE7117-3DDE-40F8-B4CD-50F542FB92CA}" srcOrd="0" destOrd="0" presId="urn:microsoft.com/office/officeart/2005/8/layout/hList3"/>
    <dgm:cxn modelId="{1E367EC3-5F71-4292-95D8-2BEAD729E8BD}" srcId="{713C5E36-4482-40F8-A24B-803CDAA1033B}" destId="{1A00D1A1-ADA2-4367-98C0-EB5FE0024424}" srcOrd="2" destOrd="0" parTransId="{FF20F220-9EEE-42C2-A489-7EE08CF5F581}" sibTransId="{E33AB31C-D188-4618-B50C-E669B4F2FC85}"/>
    <dgm:cxn modelId="{AF3ADA7D-1D2B-4D40-BDCA-131CAF77E4B5}" type="presOf" srcId="{BA6058A0-C137-4B81-A601-27012DB22416}" destId="{0B006A15-965C-424E-A753-55FDFAA50BC6}" srcOrd="0" destOrd="0" presId="urn:microsoft.com/office/officeart/2005/8/layout/hList3"/>
    <dgm:cxn modelId="{C9008B50-1B7E-43AE-AC4C-7CD90B43F4DF}" type="presOf" srcId="{1A00D1A1-ADA2-4367-98C0-EB5FE0024424}" destId="{09085F1F-7629-4BFB-A372-0DB82A86367F}" srcOrd="0" destOrd="0" presId="urn:microsoft.com/office/officeart/2005/8/layout/hList3"/>
    <dgm:cxn modelId="{D87C3883-6D62-495F-8C4B-6CA5AC42A802}" srcId="{43E93568-0450-489B-93FF-AD68759AEE43}" destId="{713C5E36-4482-40F8-A24B-803CDAA1033B}" srcOrd="0" destOrd="0" parTransId="{29896ADB-C736-44A0-BA32-3AC39CBECA5D}" sibTransId="{B703C330-4D01-49A6-849F-20339DA01056}"/>
    <dgm:cxn modelId="{1FF5B188-AA8D-46E1-8F5E-A7B8A3EF42EA}" type="presOf" srcId="{43E93568-0450-489B-93FF-AD68759AEE43}" destId="{DD901100-4B34-453F-8EFD-055541ED2219}" srcOrd="0" destOrd="0" presId="urn:microsoft.com/office/officeart/2005/8/layout/hList3"/>
    <dgm:cxn modelId="{54B5F287-4F00-4827-A5C6-39FB693DF80E}" srcId="{713C5E36-4482-40F8-A24B-803CDAA1033B}" destId="{F660F832-EC2F-48C5-9AAE-815F0E832CF7}" srcOrd="0" destOrd="0" parTransId="{8E2DAC55-A730-4BCD-8AAB-3C4DD0E1E26F}" sibTransId="{3E8D8F6B-D6D7-4666-90B1-4ACD2A1145A0}"/>
    <dgm:cxn modelId="{00CD00EE-7480-4DA7-8667-82B8B27283F5}" srcId="{713C5E36-4482-40F8-A24B-803CDAA1033B}" destId="{BA6058A0-C137-4B81-A601-27012DB22416}" srcOrd="1" destOrd="0" parTransId="{CFBC0E12-F708-40F0-915E-D889D2D949E3}" sibTransId="{4CE25B38-7310-44E6-921F-4512240EC114}"/>
    <dgm:cxn modelId="{6F1B5333-DDB6-4057-9185-A59B418B2AC7}" type="presParOf" srcId="{DD901100-4B34-453F-8EFD-055541ED2219}" destId="{38F6BDB0-4EE5-4A6E-B977-4C33B7759431}" srcOrd="0" destOrd="0" presId="urn:microsoft.com/office/officeart/2005/8/layout/hList3"/>
    <dgm:cxn modelId="{A5A2B3F0-0496-42EC-8430-7139EE8621B3}" type="presParOf" srcId="{DD901100-4B34-453F-8EFD-055541ED2219}" destId="{BD021558-F651-47B8-B3E1-A57BD14FDFB0}" srcOrd="1" destOrd="0" presId="urn:microsoft.com/office/officeart/2005/8/layout/hList3"/>
    <dgm:cxn modelId="{ED01C33F-0DD3-44D4-9417-9F926820DDB5}" type="presParOf" srcId="{BD021558-F651-47B8-B3E1-A57BD14FDFB0}" destId="{ABFE7117-3DDE-40F8-B4CD-50F542FB92CA}" srcOrd="0" destOrd="0" presId="urn:microsoft.com/office/officeart/2005/8/layout/hList3"/>
    <dgm:cxn modelId="{DC6F7888-5B3F-4E56-A4D8-D604F85D015A}" type="presParOf" srcId="{BD021558-F651-47B8-B3E1-A57BD14FDFB0}" destId="{0B006A15-965C-424E-A753-55FDFAA50BC6}" srcOrd="1" destOrd="0" presId="urn:microsoft.com/office/officeart/2005/8/layout/hList3"/>
    <dgm:cxn modelId="{0733590A-6F93-4FA5-894F-277A1B78EBAB}" type="presParOf" srcId="{BD021558-F651-47B8-B3E1-A57BD14FDFB0}" destId="{09085F1F-7629-4BFB-A372-0DB82A86367F}" srcOrd="2" destOrd="0" presId="urn:microsoft.com/office/officeart/2005/8/layout/hList3"/>
    <dgm:cxn modelId="{EEF6B997-1296-40A2-B4EA-7F61F1198F5B}" type="presParOf" srcId="{DD901100-4B34-453F-8EFD-055541ED2219}" destId="{58DD8F28-54E3-4A96-955A-6D230E0427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39EE25-627E-483E-8D73-5401132B355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57FDE6-EE5E-45BA-880F-BFED1A6E8C2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 признакам желания покончить </a:t>
          </a:r>
          <a:b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 собой относятся: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9ABF8B3-D118-45C4-9B18-BFC2F88213F8}" type="parTrans" cxnId="{047976BC-E4B4-458B-882B-2997F8F1DBE3}">
      <dgm:prSet/>
      <dgm:spPr/>
      <dgm:t>
        <a:bodyPr/>
        <a:lstStyle/>
        <a:p>
          <a:endParaRPr lang="ru-RU"/>
        </a:p>
      </dgm:t>
    </dgm:pt>
    <dgm:pt modelId="{FEA3A743-C54C-45F2-82CD-7F3FE134BFE5}" type="sibTrans" cxnId="{047976BC-E4B4-458B-882B-2997F8F1DBE3}">
      <dgm:prSet/>
      <dgm:spPr/>
      <dgm:t>
        <a:bodyPr/>
        <a:lstStyle/>
        <a:p>
          <a:endParaRPr lang="ru-RU"/>
        </a:p>
      </dgm:t>
    </dgm:pt>
    <dgm:pt modelId="{C7132EC6-6B8F-4DB6-B379-78EBAE24EA90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Проблемы со сном, потеря аппетита, апатия;</a:t>
          </a:r>
        </a:p>
        <a:p>
          <a:pPr algn="l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Склонность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уединению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отчуждению;</a:t>
          </a:r>
        </a:p>
        <a:p>
          <a:pPr algn="l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Побеги из дома;</a:t>
          </a:r>
        </a:p>
        <a:p>
          <a:pPr algn="l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Резкие изменения во внешности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поведении;</a:t>
          </a:r>
        </a:p>
        <a:p>
          <a:pPr algn="l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Злоупотребление алкоголем и наркотиками;</a:t>
          </a:r>
        </a:p>
      </dgm:t>
    </dgm:pt>
    <dgm:pt modelId="{BCFD545C-DFC3-4CA3-A932-43B70EA91F23}" type="parTrans" cxnId="{EC099CC5-CBCD-46C4-B0F7-91B738AF855D}">
      <dgm:prSet/>
      <dgm:spPr/>
      <dgm:t>
        <a:bodyPr/>
        <a:lstStyle/>
        <a:p>
          <a:endParaRPr lang="ru-RU"/>
        </a:p>
      </dgm:t>
    </dgm:pt>
    <dgm:pt modelId="{FBC6189C-14DE-4FB7-B78C-F879D4BE6A6E}" type="sibTrans" cxnId="{EC099CC5-CBCD-46C4-B0F7-91B738AF855D}">
      <dgm:prSet/>
      <dgm:spPr/>
      <dgm:t>
        <a:bodyPr/>
        <a:lstStyle/>
        <a:p>
          <a:endParaRPr lang="ru-RU"/>
        </a:p>
      </dgm:t>
    </dgm:pt>
    <dgm:pt modelId="{14A680F0-E3FD-4123-9DA7-A863B5C2EACD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Возбужденное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или агрессивное состояние;</a:t>
          </a:r>
        </a:p>
        <a:p>
          <a:pPr algn="l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Угрызения совести;</a:t>
          </a:r>
        </a:p>
        <a:p>
          <a:pPr algn="l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Чувство безнадежности, тревога, депрессия. плач без причины;</a:t>
          </a:r>
        </a:p>
        <a:p>
          <a:pPr algn="l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Раздача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личных вещей;</a:t>
          </a:r>
        </a:p>
        <a:p>
          <a:pPr algn="l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Неспособность долго оставаться внимательным;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58DE31C-721D-47C0-AF1D-2BA34EA2250F}" type="parTrans" cxnId="{21505DCD-A9FF-4D4D-9145-DB459E5C3CE5}">
      <dgm:prSet/>
      <dgm:spPr/>
      <dgm:t>
        <a:bodyPr/>
        <a:lstStyle/>
        <a:p>
          <a:endParaRPr lang="ru-RU"/>
        </a:p>
      </dgm:t>
    </dgm:pt>
    <dgm:pt modelId="{0A10EB70-A3B5-4E3B-B28A-43DEEA59A90A}" type="sibTrans" cxnId="{21505DCD-A9FF-4D4D-9145-DB459E5C3CE5}">
      <dgm:prSet/>
      <dgm:spPr/>
      <dgm:t>
        <a:bodyPr/>
        <a:lstStyle/>
        <a:p>
          <a:endParaRPr lang="ru-RU"/>
        </a:p>
      </dgm:t>
    </dgm:pt>
    <dgm:pt modelId="{C4E14A46-4D33-4807-8319-667F124DA100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Утрата интереса к любимым занятиям;</a:t>
          </a:r>
        </a:p>
        <a:p>
          <a:pPr algn="l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Самобичевание;</a:t>
          </a:r>
        </a:p>
        <a:p>
          <a:pPr algn="l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Неожиданное ухудшение успеваемости,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 посещаемость школы;</a:t>
          </a:r>
        </a:p>
        <a:p>
          <a:pPr algn="l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Членство в группировке или секте;</a:t>
          </a:r>
        </a:p>
        <a:p>
          <a:pPr algn="l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Эйфория после депрессии и др.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08AFD3A-1CFC-4320-8168-E82B4947CFC5}" type="parTrans" cxnId="{0472A076-D0BF-4718-8385-43E094281656}">
      <dgm:prSet/>
      <dgm:spPr/>
      <dgm:t>
        <a:bodyPr/>
        <a:lstStyle/>
        <a:p>
          <a:endParaRPr lang="ru-RU"/>
        </a:p>
      </dgm:t>
    </dgm:pt>
    <dgm:pt modelId="{99EFEF64-F8A3-4EE9-ADF0-EAE19BFC265C}" type="sibTrans" cxnId="{0472A076-D0BF-4718-8385-43E094281656}">
      <dgm:prSet/>
      <dgm:spPr/>
      <dgm:t>
        <a:bodyPr/>
        <a:lstStyle/>
        <a:p>
          <a:endParaRPr lang="ru-RU"/>
        </a:p>
      </dgm:t>
    </dgm:pt>
    <dgm:pt modelId="{5354A77C-B39E-46CF-810A-E316E5FF0FC1}" type="pres">
      <dgm:prSet presAssocID="{6139EE25-627E-483E-8D73-5401132B355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B077C6-53C3-48FD-A57C-2DD874B6E793}" type="pres">
      <dgm:prSet presAssocID="{A357FDE6-EE5E-45BA-880F-BFED1A6E8C2F}" presName="roof" presStyleLbl="dkBgShp" presStyleIdx="0" presStyleCnt="2" custLinFactNeighborX="833"/>
      <dgm:spPr/>
      <dgm:t>
        <a:bodyPr/>
        <a:lstStyle/>
        <a:p>
          <a:endParaRPr lang="ru-RU"/>
        </a:p>
      </dgm:t>
    </dgm:pt>
    <dgm:pt modelId="{A6E9AE3C-34CF-436E-AAAE-187483039949}" type="pres">
      <dgm:prSet presAssocID="{A357FDE6-EE5E-45BA-880F-BFED1A6E8C2F}" presName="pillars" presStyleCnt="0"/>
      <dgm:spPr/>
    </dgm:pt>
    <dgm:pt modelId="{CCECF431-38D5-420C-ADA1-CAB4B9345637}" type="pres">
      <dgm:prSet presAssocID="{A357FDE6-EE5E-45BA-880F-BFED1A6E8C2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0EEE5-4DB5-4E53-8D2D-99DD6BE94603}" type="pres">
      <dgm:prSet presAssocID="{14A680F0-E3FD-4123-9DA7-A863B5C2EAC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19F25-5586-4060-9196-949FFF5FF927}" type="pres">
      <dgm:prSet presAssocID="{C4E14A46-4D33-4807-8319-667F124DA10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7644E-E226-42D6-87CB-36F0D4F6C003}" type="pres">
      <dgm:prSet presAssocID="{A357FDE6-EE5E-45BA-880F-BFED1A6E8C2F}" presName="base" presStyleLbl="dkBgShp" presStyleIdx="1" presStyleCnt="2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</dgm:ptLst>
  <dgm:cxnLst>
    <dgm:cxn modelId="{A4F448B8-9C17-489F-BCE9-76DB58DAAFA9}" type="presOf" srcId="{C4E14A46-4D33-4807-8319-667F124DA100}" destId="{02E19F25-5586-4060-9196-949FFF5FF927}" srcOrd="0" destOrd="0" presId="urn:microsoft.com/office/officeart/2005/8/layout/hList3"/>
    <dgm:cxn modelId="{0472A076-D0BF-4718-8385-43E094281656}" srcId="{A357FDE6-EE5E-45BA-880F-BFED1A6E8C2F}" destId="{C4E14A46-4D33-4807-8319-667F124DA100}" srcOrd="2" destOrd="0" parTransId="{908AFD3A-1CFC-4320-8168-E82B4947CFC5}" sibTransId="{99EFEF64-F8A3-4EE9-ADF0-EAE19BFC265C}"/>
    <dgm:cxn modelId="{EC099CC5-CBCD-46C4-B0F7-91B738AF855D}" srcId="{A357FDE6-EE5E-45BA-880F-BFED1A6E8C2F}" destId="{C7132EC6-6B8F-4DB6-B379-78EBAE24EA90}" srcOrd="0" destOrd="0" parTransId="{BCFD545C-DFC3-4CA3-A932-43B70EA91F23}" sibTransId="{FBC6189C-14DE-4FB7-B78C-F879D4BE6A6E}"/>
    <dgm:cxn modelId="{047976BC-E4B4-458B-882B-2997F8F1DBE3}" srcId="{6139EE25-627E-483E-8D73-5401132B3557}" destId="{A357FDE6-EE5E-45BA-880F-BFED1A6E8C2F}" srcOrd="0" destOrd="0" parTransId="{19ABF8B3-D118-45C4-9B18-BFC2F88213F8}" sibTransId="{FEA3A743-C54C-45F2-82CD-7F3FE134BFE5}"/>
    <dgm:cxn modelId="{734442FB-D5C3-4D4A-A2B3-FAE2FC16B2F2}" type="presOf" srcId="{C7132EC6-6B8F-4DB6-B379-78EBAE24EA90}" destId="{CCECF431-38D5-420C-ADA1-CAB4B9345637}" srcOrd="0" destOrd="0" presId="urn:microsoft.com/office/officeart/2005/8/layout/hList3"/>
    <dgm:cxn modelId="{21505DCD-A9FF-4D4D-9145-DB459E5C3CE5}" srcId="{A357FDE6-EE5E-45BA-880F-BFED1A6E8C2F}" destId="{14A680F0-E3FD-4123-9DA7-A863B5C2EACD}" srcOrd="1" destOrd="0" parTransId="{358DE31C-721D-47C0-AF1D-2BA34EA2250F}" sibTransId="{0A10EB70-A3B5-4E3B-B28A-43DEEA59A90A}"/>
    <dgm:cxn modelId="{503C3BD3-5513-4031-8222-9576DEEBB937}" type="presOf" srcId="{A357FDE6-EE5E-45BA-880F-BFED1A6E8C2F}" destId="{5CB077C6-53C3-48FD-A57C-2DD874B6E793}" srcOrd="0" destOrd="0" presId="urn:microsoft.com/office/officeart/2005/8/layout/hList3"/>
    <dgm:cxn modelId="{83A2F599-3A38-41F8-A841-1CF9BD8A5561}" type="presOf" srcId="{14A680F0-E3FD-4123-9DA7-A863B5C2EACD}" destId="{EB80EEE5-4DB5-4E53-8D2D-99DD6BE94603}" srcOrd="0" destOrd="0" presId="urn:microsoft.com/office/officeart/2005/8/layout/hList3"/>
    <dgm:cxn modelId="{C02A1F8A-85B9-44DB-B230-AAA7518E1BAE}" type="presOf" srcId="{6139EE25-627E-483E-8D73-5401132B3557}" destId="{5354A77C-B39E-46CF-810A-E316E5FF0FC1}" srcOrd="0" destOrd="0" presId="urn:microsoft.com/office/officeart/2005/8/layout/hList3"/>
    <dgm:cxn modelId="{422ED73E-542F-4F74-9976-F74DAC5AD166}" type="presParOf" srcId="{5354A77C-B39E-46CF-810A-E316E5FF0FC1}" destId="{5CB077C6-53C3-48FD-A57C-2DD874B6E793}" srcOrd="0" destOrd="0" presId="urn:microsoft.com/office/officeart/2005/8/layout/hList3"/>
    <dgm:cxn modelId="{912D3E65-5C0E-4EE6-8A3D-161D9EB376FB}" type="presParOf" srcId="{5354A77C-B39E-46CF-810A-E316E5FF0FC1}" destId="{A6E9AE3C-34CF-436E-AAAE-187483039949}" srcOrd="1" destOrd="0" presId="urn:microsoft.com/office/officeart/2005/8/layout/hList3"/>
    <dgm:cxn modelId="{9E47DFD9-12AA-4830-8C60-1B0A1F06D75A}" type="presParOf" srcId="{A6E9AE3C-34CF-436E-AAAE-187483039949}" destId="{CCECF431-38D5-420C-ADA1-CAB4B9345637}" srcOrd="0" destOrd="0" presId="urn:microsoft.com/office/officeart/2005/8/layout/hList3"/>
    <dgm:cxn modelId="{40829DCA-D58D-40AE-A93D-DE16BD12E02E}" type="presParOf" srcId="{A6E9AE3C-34CF-436E-AAAE-187483039949}" destId="{EB80EEE5-4DB5-4E53-8D2D-99DD6BE94603}" srcOrd="1" destOrd="0" presId="urn:microsoft.com/office/officeart/2005/8/layout/hList3"/>
    <dgm:cxn modelId="{E1F5A8F8-4AB6-4075-B411-DCB8D7599391}" type="presParOf" srcId="{A6E9AE3C-34CF-436E-AAAE-187483039949}" destId="{02E19F25-5586-4060-9196-949FFF5FF927}" srcOrd="2" destOrd="0" presId="urn:microsoft.com/office/officeart/2005/8/layout/hList3"/>
    <dgm:cxn modelId="{D8611651-6739-46F4-B1E9-5B0AC74CD4FB}" type="presParOf" srcId="{5354A77C-B39E-46CF-810A-E316E5FF0FC1}" destId="{FF57644E-E226-42D6-87CB-36F0D4F6C0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A8889-73CB-4475-90B4-64A23EFCE003}">
      <dsp:nvSpPr>
        <dsp:cNvPr id="0" name=""/>
        <dsp:cNvSpPr/>
      </dsp:nvSpPr>
      <dsp:spPr>
        <a:xfrm>
          <a:off x="102124" y="0"/>
          <a:ext cx="2204963" cy="43204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Arial" pitchFamily="34" charset="0"/>
              <a:cs typeface="Arial" pitchFamily="34" charset="0"/>
            </a:rPr>
            <a:t>Наиболее частые способы</a:t>
          </a:r>
          <a:endParaRPr lang="ru-RU" sz="20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02124" y="0"/>
        <a:ext cx="2204963" cy="1296144"/>
      </dsp:txXfrm>
    </dsp:sp>
    <dsp:sp modelId="{3FD26178-8A87-48AA-8271-4A90FBCA1EA9}">
      <dsp:nvSpPr>
        <dsp:cNvPr id="0" name=""/>
        <dsp:cNvSpPr/>
      </dsp:nvSpPr>
      <dsp:spPr>
        <a:xfrm>
          <a:off x="3430" y="1296756"/>
          <a:ext cx="2402352" cy="2807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Повешение, нанесение себе несовместимые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 жизнью ран, принятие смертельной дозы яда, выбрасывание из высотных домов.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3792" y="1367118"/>
        <a:ext cx="2261628" cy="2666362"/>
      </dsp:txXfrm>
    </dsp:sp>
    <dsp:sp modelId="{33355818-7825-47CC-BD0E-8D64C5065AF3}">
      <dsp:nvSpPr>
        <dsp:cNvPr id="0" name=""/>
        <dsp:cNvSpPr/>
      </dsp:nvSpPr>
      <dsp:spPr>
        <a:xfrm>
          <a:off x="2629224" y="0"/>
          <a:ext cx="2204963" cy="43204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Arial" pitchFamily="34" charset="0"/>
              <a:cs typeface="Arial" pitchFamily="34" charset="0"/>
            </a:rPr>
            <a:t>Время года</a:t>
          </a:r>
          <a:endParaRPr lang="ru-RU" sz="20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2629224" y="0"/>
        <a:ext cx="2204963" cy="1296144"/>
      </dsp:txXfrm>
    </dsp:sp>
    <dsp:sp modelId="{C726C239-A64C-4413-89A5-37D12DDE5BB3}">
      <dsp:nvSpPr>
        <dsp:cNvPr id="0" name=""/>
        <dsp:cNvSpPr/>
      </dsp:nvSpPr>
      <dsp:spPr>
        <a:xfrm>
          <a:off x="2571154" y="1296756"/>
          <a:ext cx="2321103" cy="2807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60% всех суицидов приходится на весну (обострение психических заболеваний) и начало лета (школьные экзамены).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39137" y="1364739"/>
        <a:ext cx="2185137" cy="2671120"/>
      </dsp:txXfrm>
    </dsp:sp>
    <dsp:sp modelId="{8D01EBA4-C8D9-4D1A-8E1B-4B19DAAAA2DD}">
      <dsp:nvSpPr>
        <dsp:cNvPr id="0" name=""/>
        <dsp:cNvSpPr/>
      </dsp:nvSpPr>
      <dsp:spPr>
        <a:xfrm>
          <a:off x="5169034" y="0"/>
          <a:ext cx="2204963" cy="43204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Arial" pitchFamily="34" charset="0"/>
              <a:cs typeface="Arial" pitchFamily="34" charset="0"/>
            </a:rPr>
            <a:t>«Массовый суицид»</a:t>
          </a:r>
          <a:endParaRPr lang="ru-RU" sz="20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5169034" y="0"/>
        <a:ext cx="2204963" cy="1296144"/>
      </dsp:txXfrm>
    </dsp:sp>
    <dsp:sp modelId="{75D902EB-6779-4F3A-85E3-3D090AFCD21E}">
      <dsp:nvSpPr>
        <dsp:cNvPr id="0" name=""/>
        <dsp:cNvSpPr/>
      </dsp:nvSpPr>
      <dsp:spPr>
        <a:xfrm>
          <a:off x="5057630" y="1297515"/>
          <a:ext cx="2427770" cy="2805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попытке или завершенном суициде участвуют 2 и более человек.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128737" y="1368622"/>
        <a:ext cx="2285556" cy="2663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A41B8-4A31-41D7-83E0-0AB1BD1D3210}">
      <dsp:nvSpPr>
        <dsp:cNvPr id="0" name=""/>
        <dsp:cNvSpPr/>
      </dsp:nvSpPr>
      <dsp:spPr>
        <a:xfrm>
          <a:off x="2621091" y="112453"/>
          <a:ext cx="3931636" cy="1249939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имеется </a:t>
          </a:r>
          <a:r>
            <a:rPr lang="en-US" sz="2400" b="1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2400" b="1" kern="1200" dirty="0" smtClean="0">
              <a:latin typeface="Arial" pitchFamily="34" charset="0"/>
              <a:cs typeface="Arial" pitchFamily="34" charset="0"/>
            </a:rPr>
          </a:b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истинное желание покончить собой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2621091" y="268695"/>
        <a:ext cx="3462909" cy="937455"/>
      </dsp:txXfrm>
    </dsp:sp>
    <dsp:sp modelId="{01798712-FCD0-4E37-A57D-1B3AFF46068B}">
      <dsp:nvSpPr>
        <dsp:cNvPr id="0" name=""/>
        <dsp:cNvSpPr/>
      </dsp:nvSpPr>
      <dsp:spPr>
        <a:xfrm>
          <a:off x="0" y="377"/>
          <a:ext cx="2621091" cy="1474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Лишь у 10% подростков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1959" y="72336"/>
        <a:ext cx="2477173" cy="1330171"/>
      </dsp:txXfrm>
    </dsp:sp>
    <dsp:sp modelId="{80279FBD-20FE-4973-B6B3-82DBA61FC37E}">
      <dsp:nvSpPr>
        <dsp:cNvPr id="0" name=""/>
        <dsp:cNvSpPr/>
      </dsp:nvSpPr>
      <dsp:spPr>
        <a:xfrm>
          <a:off x="2592285" y="1721799"/>
          <a:ext cx="3931636" cy="1374544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"крик о помощи"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2592285" y="1893617"/>
        <a:ext cx="3416182" cy="1030908"/>
      </dsp:txXfrm>
    </dsp:sp>
    <dsp:sp modelId="{88457CBD-090C-450B-8861-F716D5A400DB}">
      <dsp:nvSpPr>
        <dsp:cNvPr id="0" name=""/>
        <dsp:cNvSpPr/>
      </dsp:nvSpPr>
      <dsp:spPr>
        <a:xfrm>
          <a:off x="0" y="1621876"/>
          <a:ext cx="2621091" cy="1474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 остальных 90% - это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1959" y="1693835"/>
        <a:ext cx="2477173" cy="1330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6BDB0-4EE5-4A6E-B977-4C33B7759431}">
      <dsp:nvSpPr>
        <dsp:cNvPr id="0" name=""/>
        <dsp:cNvSpPr/>
      </dsp:nvSpPr>
      <dsp:spPr>
        <a:xfrm>
          <a:off x="0" y="0"/>
          <a:ext cx="8712968" cy="102004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Причины, вызывающие особые </a:t>
          </a:r>
          <a:b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волнения у подростков:</a:t>
          </a: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8712968" cy="1020045"/>
      </dsp:txXfrm>
    </dsp:sp>
    <dsp:sp modelId="{ABFE7117-3DDE-40F8-B4CD-50F542FB92CA}">
      <dsp:nvSpPr>
        <dsp:cNvPr id="0" name=""/>
        <dsp:cNvSpPr/>
      </dsp:nvSpPr>
      <dsp:spPr>
        <a:xfrm>
          <a:off x="4254" y="1020045"/>
          <a:ext cx="2901486" cy="214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«одиночество» </a:t>
          </a:r>
          <a:b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- 33,4%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254" y="1020045"/>
        <a:ext cx="2901486" cy="2142095"/>
      </dsp:txXfrm>
    </dsp:sp>
    <dsp:sp modelId="{0B006A15-965C-424E-A753-55FDFAA50BC6}">
      <dsp:nvSpPr>
        <dsp:cNvPr id="0" name=""/>
        <dsp:cNvSpPr/>
      </dsp:nvSpPr>
      <dsp:spPr>
        <a:xfrm>
          <a:off x="2905740" y="1020045"/>
          <a:ext cx="2901486" cy="214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«непонимание родителей» </a:t>
          </a:r>
          <a:b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- 30,2%.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905740" y="1020045"/>
        <a:ext cx="2901486" cy="2142095"/>
      </dsp:txXfrm>
    </dsp:sp>
    <dsp:sp modelId="{09085F1F-7629-4BFB-A372-0DB82A86367F}">
      <dsp:nvSpPr>
        <dsp:cNvPr id="0" name=""/>
        <dsp:cNvSpPr/>
      </dsp:nvSpPr>
      <dsp:spPr>
        <a:xfrm>
          <a:off x="5807227" y="1020045"/>
          <a:ext cx="2901486" cy="214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«конфликты между родителями» </a:t>
          </a:r>
          <a:b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- 22%.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807227" y="1020045"/>
        <a:ext cx="2901486" cy="2142095"/>
      </dsp:txXfrm>
    </dsp:sp>
    <dsp:sp modelId="{58DD8F28-54E3-4A96-955A-6D230E042781}">
      <dsp:nvSpPr>
        <dsp:cNvPr id="0" name=""/>
        <dsp:cNvSpPr/>
      </dsp:nvSpPr>
      <dsp:spPr>
        <a:xfrm>
          <a:off x="0" y="3162141"/>
          <a:ext cx="8712968" cy="23801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077C6-53C3-48FD-A57C-2DD874B6E793}">
      <dsp:nvSpPr>
        <dsp:cNvPr id="0" name=""/>
        <dsp:cNvSpPr/>
      </dsp:nvSpPr>
      <dsp:spPr>
        <a:xfrm>
          <a:off x="0" y="0"/>
          <a:ext cx="8640960" cy="192261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 признакам желания покончить </a:t>
          </a:r>
          <a:b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 собой относятся:</a:t>
          </a: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8640960" cy="1922613"/>
      </dsp:txXfrm>
    </dsp:sp>
    <dsp:sp modelId="{CCECF431-38D5-420C-ADA1-CAB4B9345637}">
      <dsp:nvSpPr>
        <dsp:cNvPr id="0" name=""/>
        <dsp:cNvSpPr/>
      </dsp:nvSpPr>
      <dsp:spPr>
        <a:xfrm>
          <a:off x="4219" y="1922613"/>
          <a:ext cx="2877507" cy="4037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Проблемы со сном, потеря аппетита, апатия;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Склонность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 уединению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отчуждению;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Побеги из дома;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Резкие изменения во внешности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поведении;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Злоупотребление алкоголем и наркотиками;</a:t>
          </a:r>
        </a:p>
      </dsp:txBody>
      <dsp:txXfrm>
        <a:off x="4219" y="1922613"/>
        <a:ext cx="2877507" cy="4037488"/>
      </dsp:txXfrm>
    </dsp:sp>
    <dsp:sp modelId="{EB80EEE5-4DB5-4E53-8D2D-99DD6BE94603}">
      <dsp:nvSpPr>
        <dsp:cNvPr id="0" name=""/>
        <dsp:cNvSpPr/>
      </dsp:nvSpPr>
      <dsp:spPr>
        <a:xfrm>
          <a:off x="2881726" y="1922613"/>
          <a:ext cx="2877507" cy="4037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Возбужденное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или агрессивное состояние;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Угрызения совести;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Чувство безнадежности, тревога, депрессия. плач без причины;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Раздача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личных вещей;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Неспособность долго оставаться внимательным;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881726" y="1922613"/>
        <a:ext cx="2877507" cy="4037488"/>
      </dsp:txXfrm>
    </dsp:sp>
    <dsp:sp modelId="{02E19F25-5586-4060-9196-949FFF5FF927}">
      <dsp:nvSpPr>
        <dsp:cNvPr id="0" name=""/>
        <dsp:cNvSpPr/>
      </dsp:nvSpPr>
      <dsp:spPr>
        <a:xfrm>
          <a:off x="5759233" y="1922613"/>
          <a:ext cx="2877507" cy="4037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Утрата интереса к любимым занятиям;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Самобичевание;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Неожиданное ухудшение успеваемости,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 посещаемость школы;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2000" b="1" u="sng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Членство в группировке или секте;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•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Эйфория после депрессии и др.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759233" y="1922613"/>
        <a:ext cx="2877507" cy="4037488"/>
      </dsp:txXfrm>
    </dsp:sp>
    <dsp:sp modelId="{FF57644E-E226-42D6-87CB-36F0D4F6C003}">
      <dsp:nvSpPr>
        <dsp:cNvPr id="0" name=""/>
        <dsp:cNvSpPr/>
      </dsp:nvSpPr>
      <dsp:spPr>
        <a:xfrm>
          <a:off x="0" y="5960102"/>
          <a:ext cx="8640960" cy="44860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508A8-F3EE-4D64-87AA-224A7B48EDC2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CC4C-01E9-472D-AF92-C215804D8B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8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CC4C-01E9-472D-AF92-C215804D8B5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9196-393F-4DE5-A4A3-13FB90418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6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AC970-18AF-4E4E-BD8A-BC4817D3E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A653D-F585-44B1-ADCD-8C31FA467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00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839E-4104-4FBD-B9F5-7E0AB5A7E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4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495B-AA45-4EEF-9700-5D4EFF1B5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61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9359-EBF0-4531-9FA7-F0ED71219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90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1571-C47F-4CFB-8D9E-C81D22176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AA1B-E542-41FF-9CCC-AF3E3DAA0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1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BBAE0-7BE1-420D-824F-A89C67DF0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78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A2F0A-CE62-449E-9382-520837343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75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8D1A2-7951-4B2B-9935-8F16A1AB1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12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6351F-6940-4E2B-BBB1-9A0C15B7A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98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EFD1">
                <a:alpha val="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E1DE-DD79-4104-9463-155EB6D87491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DAB47-66CE-4842-9AA8-470BE049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latin typeface="Tahoma" pitchFamily="34" charset="0"/>
                <a:ea typeface="+mn-ea"/>
              </a:defRPr>
            </a:lvl1pPr>
          </a:lstStyle>
          <a:p>
            <a:pPr defTabSz="449263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b="1" i="1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8" charset="0"/>
              <a:buNone/>
              <a:defRPr sz="1400">
                <a:latin typeface="Tahoma" pitchFamily="34" charset="0"/>
                <a:ea typeface="+mn-ea"/>
              </a:defRPr>
            </a:lvl1pPr>
          </a:lstStyle>
          <a:p>
            <a:pPr defTabSz="449263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b="1" i="1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49263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4FA7BED5-26B0-4BB1-A54C-C170496BA173}" type="slidenum">
              <a:rPr lang="ru-RU" b="1" i="1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pPr defTabSz="449263" fontAlgn="base">
                <a:lnSpc>
                  <a:spcPct val="8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ru-RU" b="1" i="1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17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etidor.ru/psihologiya/a56-kak-zaschitit-podrostkov-ot-propagandy-suicida-v-socsetyah-5797.s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etidor.ru/psihologiya/a6-samopovrezhdeniya-zachem-sebe-vredyat-podrostki-8062.s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tidor.ru/psihologiya/a4-5-psihologicheskih-nakazaniy-kotorye-slomayut-zhizn-vashemu-rebenku-11011.shtml" TargetMode="External"/><Relationship Id="rId2" Type="http://schemas.openxmlformats.org/officeDocument/2006/relationships/hyperlink" Target="http://gorin.s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vefilm.info/kon/68547-muzhskoe-zhenskoe-jefir-03.03.2017.html" TargetMode="External"/><Relationship Id="rId2" Type="http://schemas.openxmlformats.org/officeDocument/2006/relationships/hyperlink" Target="http://livefilm.info/kon/68464-muzhskoe-zhenskoe-jefir-02.03.201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im?sel=21388991&amp;z=video-25380626_456242894/10fab4f78e77d7148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ais.rkn.gov.ru/feedback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uicide.cipv.ru/static.php?mode=suicide_201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ipv.ru/pages.php?pageid=5747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etidor.ru/zdorove/a56-rebyonok-i-socialnye-seti-kak-vynesti-polzu-6570.s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Родительский </a:t>
            </a:r>
            <a:r>
              <a:rPr lang="ru-RU" sz="3200" b="1" dirty="0" smtClean="0">
                <a:solidFill>
                  <a:srgbClr val="7030A0"/>
                </a:solidFill>
              </a:rPr>
              <a:t>всеобуч: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Подросток </a:t>
            </a:r>
            <a:r>
              <a:rPr lang="ru-RU" sz="3200" b="1" i="1" dirty="0">
                <a:solidFill>
                  <a:srgbClr val="C00000"/>
                </a:solidFill>
              </a:rPr>
              <a:t>в </a:t>
            </a:r>
            <a:r>
              <a:rPr lang="ru-RU" sz="3200" b="1" i="1" dirty="0" err="1">
                <a:solidFill>
                  <a:srgbClr val="C00000"/>
                </a:solidFill>
              </a:rPr>
              <a:t>соцсетях</a:t>
            </a:r>
            <a:r>
              <a:rPr lang="ru-RU" sz="3200" b="1" i="1" dirty="0">
                <a:solidFill>
                  <a:srgbClr val="C00000"/>
                </a:solidFill>
              </a:rPr>
              <a:t>: что должно насторожить родителей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962150" cy="29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954" y="870187"/>
            <a:ext cx="834743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Несколько </a:t>
            </a:r>
            <a:r>
              <a:rPr lang="ru-RU" sz="2000" b="1" dirty="0"/>
              <a:t>профилей в одной </a:t>
            </a:r>
            <a:r>
              <a:rPr lang="ru-RU" sz="2000" b="1" dirty="0" smtClean="0"/>
              <a:t>сети. </a:t>
            </a:r>
            <a:r>
              <a:rPr lang="ru-RU" sz="2000" dirty="0" smtClean="0"/>
              <a:t>Значит </a:t>
            </a:r>
            <a:r>
              <a:rPr lang="ru-RU" sz="2000" dirty="0"/>
              <a:t>есть что скрывать.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/>
              <a:t>Группа </a:t>
            </a:r>
            <a:r>
              <a:rPr lang="ru-RU" sz="1900" b="1" dirty="0"/>
              <a:t>подозрительных «друзей»</a:t>
            </a:r>
            <a:r>
              <a:rPr lang="ru-RU" sz="1900" dirty="0"/>
              <a:t>, появившихся за </a:t>
            </a:r>
            <a:r>
              <a:rPr lang="ru-RU" sz="1900" dirty="0" smtClean="0"/>
              <a:t>короткое</a:t>
            </a:r>
          </a:p>
          <a:p>
            <a:r>
              <a:rPr lang="ru-RU" sz="1900" dirty="0" smtClean="0"/>
              <a:t>время</a:t>
            </a:r>
            <a:r>
              <a:rPr lang="ru-RU" sz="1900" dirty="0"/>
              <a:t>, свидетельствует о том, что подросток попал в опасную компанию</a:t>
            </a:r>
            <a:r>
              <a:rPr lang="ru-RU" sz="1900" dirty="0" smtClean="0"/>
              <a:t>.</a:t>
            </a:r>
          </a:p>
          <a:p>
            <a:endParaRPr lang="ru-RU" sz="19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Стал </a:t>
            </a:r>
            <a:r>
              <a:rPr lang="ru-RU" sz="1900" dirty="0"/>
              <a:t>зависимым от социальных сетей, проблемы с интернетом </a:t>
            </a:r>
            <a:endParaRPr lang="ru-RU" sz="1900" dirty="0" smtClean="0"/>
          </a:p>
          <a:p>
            <a:pPr lvl="0"/>
            <a:r>
              <a:rPr lang="ru-RU" sz="1900" dirty="0" smtClean="0"/>
              <a:t>вызывают </a:t>
            </a:r>
            <a:r>
              <a:rPr lang="ru-RU" sz="1900" dirty="0"/>
              <a:t>приступы </a:t>
            </a:r>
            <a:r>
              <a:rPr lang="ru-RU" sz="1900" dirty="0" smtClean="0"/>
              <a:t>ярости; </a:t>
            </a:r>
          </a:p>
          <a:p>
            <a:pPr lvl="0"/>
            <a:endParaRPr lang="ru-RU" sz="19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900" dirty="0"/>
              <a:t>П</a:t>
            </a:r>
            <a:r>
              <a:rPr lang="ru-RU" sz="1900" dirty="0" smtClean="0"/>
              <a:t>рекратил общение со старыми </a:t>
            </a:r>
            <a:r>
              <a:rPr lang="ru-RU" sz="1900" dirty="0" err="1" smtClean="0"/>
              <a:t>друзьями;"</a:t>
            </a:r>
            <a:r>
              <a:rPr lang="ru-RU" sz="1900" dirty="0" err="1"/>
              <a:t>реал</a:t>
            </a:r>
            <a:r>
              <a:rPr lang="ru-RU" sz="1900" dirty="0"/>
              <a:t>" перестает его </a:t>
            </a:r>
            <a:endParaRPr lang="ru-RU" sz="1900" dirty="0" smtClean="0"/>
          </a:p>
          <a:p>
            <a:pPr lvl="0"/>
            <a:r>
              <a:rPr lang="ru-RU" sz="1900" dirty="0" smtClean="0"/>
              <a:t>интересовать</a:t>
            </a:r>
            <a:r>
              <a:rPr lang="ru-RU" sz="1900" dirty="0"/>
              <a:t>, на улицу не выгонишь</a:t>
            </a:r>
            <a:r>
              <a:rPr lang="ru-RU" sz="1900" dirty="0" smtClean="0"/>
              <a:t>;</a:t>
            </a:r>
          </a:p>
          <a:p>
            <a:pPr lvl="0"/>
            <a:endParaRPr lang="ru-RU" sz="1900" dirty="0"/>
          </a:p>
          <a:p>
            <a:r>
              <a:rPr lang="ru-RU" sz="1900" dirty="0" smtClean="0"/>
              <a:t>•  Чрезмерное </a:t>
            </a:r>
            <a:r>
              <a:rPr lang="ru-RU" sz="1900" dirty="0"/>
              <a:t>увлечение копированием на своей страничке строчек из некоторых </a:t>
            </a:r>
            <a:r>
              <a:rPr lang="ru-RU" sz="1900" b="1" dirty="0"/>
              <a:t>стихотворений</a:t>
            </a:r>
            <a:r>
              <a:rPr lang="ru-RU" sz="1900" dirty="0"/>
              <a:t>, например, С. Есенина и </a:t>
            </a:r>
            <a:r>
              <a:rPr lang="ru-RU" sz="1900" dirty="0" err="1"/>
              <a:t>И</a:t>
            </a:r>
            <a:r>
              <a:rPr lang="ru-RU" sz="1900" dirty="0"/>
              <a:t>. Бродского, </a:t>
            </a:r>
            <a:r>
              <a:rPr lang="ru-RU" sz="1900" b="1" dirty="0"/>
              <a:t>посвященных смерти, а также цитат из мистических </a:t>
            </a:r>
            <a:r>
              <a:rPr lang="ru-RU" sz="1900" b="1" dirty="0" smtClean="0"/>
              <a:t>книг</a:t>
            </a:r>
          </a:p>
          <a:p>
            <a:endParaRPr lang="ru-RU" sz="1900" dirty="0"/>
          </a:p>
          <a:p>
            <a:r>
              <a:rPr lang="ru-RU" sz="1900" dirty="0"/>
              <a:t>• </a:t>
            </a:r>
            <a:r>
              <a:rPr lang="ru-RU" sz="1900" dirty="0" smtClean="0"/>
              <a:t>Участившиеся </a:t>
            </a:r>
            <a:r>
              <a:rPr lang="ru-RU" sz="1900" b="1" dirty="0"/>
              <a:t>комментарии о смерти</a:t>
            </a:r>
            <a:r>
              <a:rPr lang="ru-RU" sz="1900" dirty="0"/>
              <a:t> — как устные, так и к фотографиям в социальных сетях</a:t>
            </a:r>
            <a:r>
              <a:rPr lang="ru-RU" sz="1900" dirty="0" smtClean="0"/>
              <a:t>.</a:t>
            </a:r>
          </a:p>
          <a:p>
            <a:endParaRPr lang="ru-RU" sz="1900" dirty="0" smtClean="0"/>
          </a:p>
          <a:p>
            <a:r>
              <a:rPr lang="ru-RU" sz="1900" dirty="0" smtClean="0"/>
              <a:t>• </a:t>
            </a:r>
            <a:r>
              <a:rPr lang="ru-RU" sz="1900" dirty="0"/>
              <a:t>Сохранение </a:t>
            </a:r>
            <a:r>
              <a:rPr lang="ru-RU" sz="1900" u="sng" dirty="0">
                <a:hlinkClick r:id="rId2"/>
              </a:rPr>
              <a:t>на страничках социальных </a:t>
            </a:r>
            <a:r>
              <a:rPr lang="ru-RU" sz="1900" u="sng" dirty="0" smtClean="0">
                <a:hlinkClick r:id="rId2"/>
              </a:rPr>
              <a:t>сетей</a:t>
            </a:r>
            <a:r>
              <a:rPr lang="ru-RU" sz="1900" u="sng" dirty="0" smtClean="0"/>
              <a:t> </a:t>
            </a:r>
            <a:r>
              <a:rPr lang="ru-RU" sz="1900" b="1" dirty="0" smtClean="0"/>
              <a:t>странной </a:t>
            </a:r>
            <a:r>
              <a:rPr lang="ru-RU" sz="1900" b="1" dirty="0"/>
              <a:t>депрессивной музыки</a:t>
            </a:r>
            <a:r>
              <a:rPr lang="ru-RU" sz="1900" dirty="0"/>
              <a:t> (особенно музыкальных направлений, пропагандирующих печаль и смерть) — один из ярких «симптомов» суицидальных наклонностей</a:t>
            </a:r>
            <a:r>
              <a:rPr lang="ru-RU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954" y="49831"/>
            <a:ext cx="8347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C0000"/>
                </a:solidFill>
              </a:rPr>
              <a:t>Подросток в </a:t>
            </a:r>
            <a:r>
              <a:rPr lang="ru-RU" sz="2400" b="1" dirty="0" err="1">
                <a:solidFill>
                  <a:srgbClr val="CC0000"/>
                </a:solidFill>
              </a:rPr>
              <a:t>соцсетях</a:t>
            </a:r>
            <a:r>
              <a:rPr lang="ru-RU" sz="2400" b="1" dirty="0">
                <a:solidFill>
                  <a:srgbClr val="CC0000"/>
                </a:solidFill>
              </a:rPr>
              <a:t>: что должно насторожить родителей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37647"/>
            <a:ext cx="352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Должно </a:t>
            </a:r>
            <a:r>
              <a:rPr lang="ru-RU" b="1" dirty="0"/>
              <a:t>насторожить </a:t>
            </a:r>
            <a:r>
              <a:rPr lang="ru-RU" b="1" dirty="0" smtClean="0"/>
              <a:t>родителей: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84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6" y="1383965"/>
            <a:ext cx="8064896" cy="525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524" y="75970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Следует проследить, размещает ли подросток у себя на страничке подобные изображения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524" y="90994"/>
            <a:ext cx="8494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Подросток в </a:t>
            </a:r>
            <a:r>
              <a:rPr lang="ru-RU" sz="2400" b="1" dirty="0" err="1">
                <a:solidFill>
                  <a:srgbClr val="C00000"/>
                </a:solidFill>
              </a:rPr>
              <a:t>соцсетях</a:t>
            </a:r>
            <a:r>
              <a:rPr lang="ru-RU" sz="2400" b="1" dirty="0">
                <a:solidFill>
                  <a:srgbClr val="C00000"/>
                </a:solidFill>
              </a:rPr>
              <a:t>: что должно насторожить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9498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832" y="223265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0000"/>
                </a:solidFill>
              </a:rPr>
              <a:t>Подросток в </a:t>
            </a:r>
            <a:r>
              <a:rPr lang="ru-RU" sz="2400" b="1" dirty="0" err="1">
                <a:solidFill>
                  <a:srgbClr val="CC0000"/>
                </a:solidFill>
              </a:rPr>
              <a:t>соцсетях</a:t>
            </a:r>
            <a:r>
              <a:rPr lang="ru-RU" sz="2400" b="1" dirty="0">
                <a:solidFill>
                  <a:srgbClr val="CC0000"/>
                </a:solidFill>
              </a:rPr>
              <a:t>: что должно насторожить родителей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3" y="1597442"/>
            <a:ext cx="84969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0617" y="83671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Следует проследить, размещает ли подросток у себя на страничке подобные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955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92990"/>
            <a:ext cx="6420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C0000"/>
                </a:solidFill>
              </a:rPr>
              <a:t>Внешние признаки: </a:t>
            </a:r>
            <a:r>
              <a:rPr lang="ru-RU" sz="2400" b="1" dirty="0" smtClean="0">
                <a:solidFill>
                  <a:srgbClr val="CC0000"/>
                </a:solidFill>
              </a:rPr>
              <a:t>когда нужно  </a:t>
            </a:r>
            <a:r>
              <a:rPr lang="ru-RU" sz="2400" b="1" dirty="0">
                <a:solidFill>
                  <a:srgbClr val="CC0000"/>
                </a:solidFill>
              </a:rPr>
              <a:t>бить тревогу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28343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• </a:t>
            </a:r>
            <a:r>
              <a:rPr lang="ru-RU" sz="2000" dirty="0"/>
              <a:t>Необъяснимое желание похудеть, сильная критика в адрес полных людей.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 Увлечение кофе, ранний утренний подъем (если за подростком такого раньше не наблюдалось).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 Выбор черной мрачной одежды, возможно, с символами, ассоциирующимися со </a:t>
            </a:r>
            <a:r>
              <a:rPr lang="ru-RU" sz="2000" dirty="0" smtClean="0"/>
              <a:t>смертью. 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• Внезапное изменение внешности: выбривание висков, окрашивание волос в неестественные тона, черный лак, преимущественно клетчатые рубашки в одежде.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 Появление на теле следов порезов, ожогов и иных признаков </a:t>
            </a:r>
            <a:r>
              <a:rPr lang="ru-RU" sz="2000" u="sng" dirty="0">
                <a:hlinkClick r:id="rId2"/>
              </a:rPr>
              <a:t>членовредительства</a:t>
            </a:r>
            <a:r>
              <a:rPr lang="ru-RU" sz="2000" dirty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 Постоянная вовлеченность в виртуальный мир, увлеченная переписка в Сети (часто с малознакомыми людьми).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04" y="2132856"/>
            <a:ext cx="1405384" cy="126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4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C0000"/>
                </a:solidFill>
              </a:rPr>
              <a:t>Внешние признаки: когда нужно  бить тревогу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• </a:t>
            </a:r>
            <a:r>
              <a:rPr lang="ru-RU" sz="2000" dirty="0"/>
              <a:t>Необычный сленг в переписке, которым ребенок раньше не пользовался.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 Закрытие доступа </a:t>
            </a:r>
            <a:r>
              <a:rPr lang="ru-RU" sz="2000" dirty="0" smtClean="0"/>
              <a:t>, </a:t>
            </a:r>
            <a:r>
              <a:rPr lang="ru-RU" sz="2000" dirty="0"/>
              <a:t>установка дополнительных паролей на домашнем </a:t>
            </a:r>
            <a:r>
              <a:rPr lang="ru-RU" sz="2000" dirty="0" smtClean="0"/>
              <a:t>компьютере.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 smtClean="0"/>
              <a:t>• </a:t>
            </a:r>
            <a:r>
              <a:rPr lang="ru-RU" sz="2000" dirty="0"/>
              <a:t>Рисунки странного характера (перевернутые кресты, сатанинские звезды, масонские знаки).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 Появление идеи установить в спальне зеркало напротив кровати.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 Увлеченность мистическими фильмами и сценами жестокости и насилия.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 Неожиданное желание сделать татуировку со странными символами.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 Отказ от общения с родителями и маскировка своих проблем и переживаний.</a:t>
            </a:r>
          </a:p>
          <a:p>
            <a:r>
              <a:rPr lang="ru-RU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30190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98305"/>
            <a:ext cx="835292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Сергей Анатольевич Горин</a:t>
            </a:r>
            <a:r>
              <a:rPr lang="ru-RU" sz="1600" dirty="0"/>
              <a:t>, врач-психиатр, </a:t>
            </a:r>
            <a:r>
              <a:rPr lang="ru-RU" sz="1600" u="sng" dirty="0">
                <a:hlinkClick r:id="rId2"/>
              </a:rPr>
              <a:t>психотерапевт</a:t>
            </a:r>
            <a:r>
              <a:rPr lang="ru-RU" sz="1600" dirty="0"/>
              <a:t>, автор десяти монографий, посвященных гипнозу и манипуляции сознанием масс, пропаганде и рекламе. </a:t>
            </a:r>
          </a:p>
          <a:p>
            <a:endParaRPr lang="ru-RU" dirty="0" smtClean="0"/>
          </a:p>
          <a:p>
            <a:r>
              <a:rPr lang="ru-RU" i="1" dirty="0" smtClean="0"/>
              <a:t>Подростковый </a:t>
            </a:r>
            <a:r>
              <a:rPr lang="ru-RU" i="1" dirty="0"/>
              <a:t>возраст — это период, когда требования к человеку уже очень высоки, как ко взрослому, но радости у него все еще детские. Взрослые люди совершают суицид потому, что дальше так жить невыносимо. </a:t>
            </a:r>
            <a:r>
              <a:rPr lang="ru-RU" b="1" i="1" dirty="0"/>
              <a:t>Подростковый же суицид — это своеобразное убеждение в собственной избранности и желание достичь чего-то лучшего</a:t>
            </a:r>
            <a:r>
              <a:rPr lang="ru-RU" i="1" dirty="0"/>
              <a:t>. На самом деле подросток не хочет уходить из жизни, ему нужно раскаяние со стороны близких — не так себя вели, неправильно его понимали… Несовершеннолетний самоубийца просто не может осознать до конца, что получит он не раскаяние и вторую попытку выстроить отношения с родителями, а свой хладный труп и их глубокое горе. </a:t>
            </a:r>
          </a:p>
          <a:p>
            <a:endParaRPr lang="ru-RU" b="1" i="1" dirty="0" smtClean="0"/>
          </a:p>
          <a:p>
            <a:r>
              <a:rPr lang="ru-RU" b="1" i="1" dirty="0" smtClean="0"/>
              <a:t>Важно</a:t>
            </a:r>
            <a:r>
              <a:rPr lang="ru-RU" b="1" i="1" dirty="0"/>
              <a:t>!</a:t>
            </a:r>
            <a:r>
              <a:rPr lang="ru-RU" i="1" dirty="0"/>
              <a:t> Если вы обнаружили у своего ребенка хотя бы несколько из вышеперечисленных признаков, если вы подозреваете, что он состоит в «группе смерти», </a:t>
            </a:r>
            <a:r>
              <a:rPr lang="ru-RU" i="1" u="sng" dirty="0">
                <a:hlinkClick r:id="rId3"/>
              </a:rPr>
              <a:t>не кричите</a:t>
            </a:r>
            <a:r>
              <a:rPr lang="ru-RU" i="1" dirty="0"/>
              <a:t> и не требуйте от него «срочно прекратить». Любой конфликт может спровоцировать осуществление задуманного. </a:t>
            </a:r>
            <a:endParaRPr lang="ru-RU" i="1" dirty="0" smtClean="0"/>
          </a:p>
          <a:p>
            <a:endParaRPr lang="ru-RU" b="1" i="1" dirty="0"/>
          </a:p>
          <a:p>
            <a:r>
              <a:rPr lang="ru-RU" b="1" i="1" dirty="0" smtClean="0"/>
              <a:t>С </a:t>
            </a:r>
            <a:r>
              <a:rPr lang="ru-RU" b="1" i="1" dirty="0"/>
              <a:t>подростком нужен диалог а не агрессивный </a:t>
            </a:r>
            <a:r>
              <a:rPr lang="ru-RU" b="1" i="1" dirty="0" smtClean="0"/>
              <a:t>запрет.</a:t>
            </a:r>
          </a:p>
          <a:p>
            <a:endParaRPr lang="ru-RU" b="1" i="1" dirty="0" smtClean="0"/>
          </a:p>
          <a:p>
            <a:r>
              <a:rPr lang="ru-RU" b="1" i="1" dirty="0" smtClean="0"/>
              <a:t>Главное </a:t>
            </a:r>
            <a:r>
              <a:rPr lang="ru-RU" i="1" dirty="0"/>
              <a:t>— незамедлительно обратитесь к специалисту с ребенком или же самостоятельно.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0452" y="3664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C0000"/>
                </a:solidFill>
              </a:rPr>
              <a:t>Советы родителям от специалистов</a:t>
            </a:r>
            <a:endParaRPr lang="ru-RU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50305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800" b="1" dirty="0">
                <a:solidFill>
                  <a:srgbClr val="CC0000"/>
                </a:solidFill>
              </a:rPr>
              <a:t>Опасные </a:t>
            </a:r>
            <a:r>
              <a:rPr lang="ru-RU" sz="2800" b="1" dirty="0" smtClean="0">
                <a:solidFill>
                  <a:srgbClr val="CC0000"/>
                </a:solidFill>
              </a:rPr>
              <a:t>игры </a:t>
            </a:r>
            <a:r>
              <a:rPr lang="ru-RU" sz="2800" b="1" dirty="0">
                <a:solidFill>
                  <a:srgbClr val="CC0000"/>
                </a:solidFill>
              </a:rPr>
              <a:t>суицидального характера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1" y="1412776"/>
            <a:ext cx="3168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«Синий кит»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«Тихий дом»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«Тихая гавань»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«Я в игре»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«Дом китов»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«Море китом»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«Дом смерти»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«Храм смерти»</a:t>
            </a: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rgbClr val="7030A0"/>
                </a:solidFill>
              </a:rPr>
              <a:t>«</a:t>
            </a:r>
            <a:r>
              <a:rPr lang="ru-RU" sz="2400" b="1" u="sng" dirty="0">
                <a:solidFill>
                  <a:srgbClr val="7030A0"/>
                </a:solidFill>
              </a:rPr>
              <a:t>Беги или умри</a:t>
            </a:r>
            <a:r>
              <a:rPr lang="ru-RU" sz="2400" b="1" u="sng" dirty="0" smtClean="0">
                <a:solidFill>
                  <a:srgbClr val="7030A0"/>
                </a:solidFill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556792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Мужское </a:t>
            </a:r>
            <a:r>
              <a:rPr lang="ru-RU" dirty="0"/>
              <a:t>/ Женское (эфир 02.03.2017) </a:t>
            </a:r>
            <a:r>
              <a:rPr lang="ru-RU" b="1" i="1" dirty="0">
                <a:solidFill>
                  <a:srgbClr val="CC0000"/>
                </a:solidFill>
              </a:rPr>
              <a:t>Осторожно, Синий кит!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1 часть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://livefilm.info/kon/68464-muzhskoe-zhenskoe-jefir-02.03.2017.html</a:t>
            </a:r>
            <a:r>
              <a:rPr lang="en-US" dirty="0"/>
              <a:t> </a:t>
            </a:r>
          </a:p>
          <a:p>
            <a:endParaRPr lang="ru-RU" dirty="0" smtClean="0">
              <a:hlinkClick r:id="rId3"/>
            </a:endParaRPr>
          </a:p>
          <a:p>
            <a:r>
              <a:rPr lang="ru-RU" dirty="0" smtClean="0"/>
              <a:t>2 часть </a:t>
            </a: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livefilm.info/kon/68547-muzhskoe-zhenskoe-jefir-03.03.2017.html</a:t>
            </a:r>
            <a:endParaRPr lang="ru-RU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933056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. Время </a:t>
            </a:r>
            <a:r>
              <a:rPr lang="ru-RU" dirty="0"/>
              <a:t>покажет. Выпуск от </a:t>
            </a:r>
            <a:r>
              <a:rPr lang="ru-RU" dirty="0" smtClean="0"/>
              <a:t>20.02.2017</a:t>
            </a:r>
          </a:p>
          <a:p>
            <a:r>
              <a:rPr lang="ru-RU" b="1" i="1" dirty="0">
                <a:solidFill>
                  <a:srgbClr val="CC0000"/>
                </a:solidFill>
              </a:rPr>
              <a:t>Игры со смертью. </a:t>
            </a:r>
            <a:endParaRPr lang="ru-RU" b="1" i="1" dirty="0" smtClean="0">
              <a:solidFill>
                <a:srgbClr val="CC0000"/>
              </a:solidFill>
            </a:endParaRPr>
          </a:p>
          <a:p>
            <a:endParaRPr lang="ru-RU" b="1" i="1" dirty="0" smtClean="0">
              <a:solidFill>
                <a:srgbClr val="CC0000"/>
              </a:solidFill>
            </a:endParaRPr>
          </a:p>
          <a:p>
            <a:r>
              <a:rPr lang="en-US" dirty="0">
                <a:solidFill>
                  <a:srgbClr val="CC0000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CC0000"/>
                </a:solidFill>
                <a:hlinkClick r:id="rId4"/>
              </a:rPr>
              <a:t>vk.com/im?sel=21388991&amp;z=video-25380626_456242894%2F10fab4f78e77d71482</a:t>
            </a:r>
            <a:endParaRPr lang="ru-RU" dirty="0" smtClean="0">
              <a:solidFill>
                <a:srgbClr val="CC0000"/>
              </a:solidFill>
            </a:endParaRPr>
          </a:p>
          <a:p>
            <a:endParaRPr lang="ru-RU" b="1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5149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Игра «Беги или умри», хоть и опаснейшее увлечение подростков, по сути своей — довольно проста, чем ещё более опасна.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Правила </a:t>
            </a:r>
            <a:r>
              <a:rPr lang="ru-RU" dirty="0"/>
              <a:t>просты: ребёнку приходит смс с местом, в котором ему необходимо перебежать дорогу максимально близко к машине, а его друзьям заснять это на видео. </a:t>
            </a:r>
          </a:p>
          <a:p>
            <a:r>
              <a:rPr lang="ru-RU" dirty="0"/>
              <a:t>В Интернете множество  видно, как автомобилисты проезжают оживленный перекресток на зеленый сигнал светофора. В этот момент перед самыми машинами мчится юноша 14-16 лет. </a:t>
            </a:r>
            <a:r>
              <a:rPr lang="ru-RU" dirty="0" err="1"/>
              <a:t>Уворачиваясь</a:t>
            </a:r>
            <a:r>
              <a:rPr lang="ru-RU" dirty="0"/>
              <a:t> от столкновения, водитель  едва не въезжает в соседний автомобиль.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всём этом опасном действии на дороге можно заметить, как друзья «бегуна» на обочине спокойно снимают это всё на камеры мобильных телефонов. </a:t>
            </a:r>
          </a:p>
          <a:p>
            <a:endParaRPr lang="ru-RU" dirty="0" smtClean="0"/>
          </a:p>
          <a:p>
            <a:r>
              <a:rPr lang="ru-RU" dirty="0" smtClean="0"/>
              <a:t>Такие </a:t>
            </a:r>
            <a:r>
              <a:rPr lang="ru-RU" dirty="0"/>
              <a:t>видео должны быть не просто </a:t>
            </a:r>
            <a:r>
              <a:rPr lang="ru-RU" dirty="0" err="1"/>
              <a:t>инфоповодом</a:t>
            </a:r>
            <a:r>
              <a:rPr lang="ru-RU" dirty="0"/>
              <a:t>, а настоящим предупреждением родителям быть на чеку, ведь опасная игра и не думает прекращать своё распространение.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79" y="938335"/>
            <a:ext cx="6485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Опасная </a:t>
            </a:r>
            <a:r>
              <a:rPr lang="ru-RU" sz="2400" b="1" dirty="0" err="1" smtClean="0">
                <a:solidFill>
                  <a:srgbClr val="C00000"/>
                </a:solidFill>
              </a:rPr>
              <a:t>квест</a:t>
            </a:r>
            <a:r>
              <a:rPr lang="ru-RU" sz="2400" b="1" dirty="0" smtClean="0">
                <a:solidFill>
                  <a:srgbClr val="C00000"/>
                </a:solidFill>
              </a:rPr>
              <a:t>-игра «Беги </a:t>
            </a:r>
            <a:r>
              <a:rPr lang="ru-RU" sz="2400" b="1" dirty="0">
                <a:solidFill>
                  <a:srgbClr val="C00000"/>
                </a:solidFill>
              </a:rPr>
              <a:t>или умри»</a:t>
            </a:r>
          </a:p>
        </p:txBody>
      </p:sp>
    </p:spTree>
    <p:extLst>
      <p:ext uri="{BB962C8B-B14F-4D97-AF65-F5344CB8AC3E}">
        <p14:creationId xmlns:p14="http://schemas.microsoft.com/office/powerpoint/2010/main" val="7032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32381"/>
            <a:ext cx="7488832" cy="52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2099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Инструкция как стать феей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2" y="1340768"/>
            <a:ext cx="7560840" cy="492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767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Статистика ДТП по Самарской области 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4969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России актуализировалась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 суицида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55700"/>
            <a:ext cx="5277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Каждые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минут в России происходит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попыток самоубийства и 1 самоубийство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60.000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россиян кончают жизнь самоубийством в течении года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этой статистике отмечается и рост детско - юношеского суицида.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741" y="1687989"/>
            <a:ext cx="7283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2650" y="3140968"/>
            <a:ext cx="184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87727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63450"/>
            <a:ext cx="59046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первом месте в мире по количеству суицидов среди подростков </a:t>
            </a:r>
          </a:p>
          <a:p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расстаются с жизнью около 2 тысяч 500 несовершеннолетних. </a:t>
            </a:r>
          </a:p>
          <a:p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 раза больше чем мировой показатель.</a:t>
            </a:r>
          </a:p>
          <a:p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Самоубийств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чем убийств в 1,5 раза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62" y="3902422"/>
            <a:ext cx="3128715" cy="23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62" y="1052736"/>
            <a:ext cx="3128715" cy="26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87" y="972796"/>
            <a:ext cx="4441676" cy="47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794372"/>
            <a:ext cx="37704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интернете злоумышленники распространяют смертельную инструкцию с рисунком «как стать феей огня», </a:t>
            </a:r>
            <a:r>
              <a:rPr lang="ru-RU" b="1" dirty="0" err="1"/>
              <a:t>стилизованую</a:t>
            </a:r>
            <a:r>
              <a:rPr lang="ru-RU" b="1" dirty="0"/>
              <a:t> под популярный мультсериал «Клуб </a:t>
            </a:r>
            <a:r>
              <a:rPr lang="ru-RU" b="1" dirty="0" err="1"/>
              <a:t>Винкс</a:t>
            </a:r>
            <a:r>
              <a:rPr lang="ru-RU" b="1" dirty="0"/>
              <a:t>: Школа волшебниц», персонажи которой — волшебные феи.</a:t>
            </a:r>
            <a:endParaRPr lang="ru-RU" dirty="0"/>
          </a:p>
          <a:p>
            <a:r>
              <a:rPr lang="ru-RU" dirty="0"/>
              <a:t>Маленьких девочек, желающих «стать феями», призывают в полночь произнести волшебные слова, включить газ на кухне, не зажигая его, после чего лечь спать.</a:t>
            </a:r>
          </a:p>
          <a:p>
            <a:r>
              <a:rPr lang="ru-RU" dirty="0"/>
              <a:t>«…Пойдет волшебный газ. Пока ты будешь дышать им во сне, ты будешь становиться феей!» — обещает инструкция.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155" y="3326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Очередная форма «игры смерти»- Как стать феей огня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65277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Уже известны случаи, когда дети перед сном выполняли «рекомендации». Так в Чебоксарах произошел несчастный случай с пятилетней девочкой, которая попыталась «стать феей огня». В квартире случился пожар, девочка получила 50% ожогов тела.</a:t>
            </a:r>
          </a:p>
        </p:txBody>
      </p:sp>
    </p:spTree>
    <p:extLst>
      <p:ext uri="{BB962C8B-B14F-4D97-AF65-F5344CB8AC3E}">
        <p14:creationId xmlns:p14="http://schemas.microsoft.com/office/powerpoint/2010/main" val="9926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3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9687"/>
            <a:ext cx="8388424" cy="57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58043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C0000"/>
                </a:solidFill>
              </a:rPr>
              <a:t>Интернет Цензор – отличная программа для контроля посещаемых в интернете сайтов. Прекрасно подходит для контроля детей </a:t>
            </a:r>
          </a:p>
        </p:txBody>
      </p:sp>
    </p:spTree>
    <p:extLst>
      <p:ext uri="{BB962C8B-B14F-4D97-AF65-F5344CB8AC3E}">
        <p14:creationId xmlns:p14="http://schemas.microsoft.com/office/powerpoint/2010/main" val="2798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о </a:t>
            </a:r>
            <a:r>
              <a:rPr lang="ru-RU" b="1" dirty="0"/>
              <a:t>способах совершения самоубийства, призывов к совершению </a:t>
            </a:r>
            <a:r>
              <a:rPr lang="ru-RU" b="1" dirty="0" smtClean="0"/>
              <a:t>самоубийства;</a:t>
            </a:r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о </a:t>
            </a:r>
            <a:r>
              <a:rPr lang="ru-RU" b="1" dirty="0"/>
              <a:t>способах, методах разработки, изготовления, использования, местах приобретения </a:t>
            </a:r>
            <a:r>
              <a:rPr lang="ru-RU" b="1" dirty="0" smtClean="0"/>
              <a:t>наркотиков;</a:t>
            </a:r>
          </a:p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о </a:t>
            </a:r>
            <a:r>
              <a:rPr lang="ru-RU" b="1" dirty="0"/>
              <a:t>детской </a:t>
            </a:r>
            <a:r>
              <a:rPr lang="ru-RU" b="1" dirty="0" smtClean="0"/>
              <a:t>порнографии;</a:t>
            </a:r>
          </a:p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об </a:t>
            </a:r>
            <a:r>
              <a:rPr lang="ru-RU" b="1" dirty="0"/>
              <a:t>организации и проведении азартных </a:t>
            </a:r>
            <a:r>
              <a:rPr lang="ru-RU" b="1" dirty="0" smtClean="0"/>
              <a:t>игр;</a:t>
            </a:r>
          </a:p>
          <a:p>
            <a:pPr marL="285750" indent="-285750">
              <a:buFontTx/>
              <a:buChar char="-"/>
            </a:pPr>
            <a:endParaRPr lang="ru-RU" b="1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информацию</a:t>
            </a:r>
            <a:r>
              <a:rPr lang="ru-RU" b="1" dirty="0"/>
              <a:t>, признанную запрещенной по решению суда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864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рамках реализации закона «О защите детей от информации, причиняющей вред их здоровью и развитию» </a:t>
            </a:r>
            <a:r>
              <a:rPr lang="ru-RU" dirty="0" err="1"/>
              <a:t>Роскомнадзор</a:t>
            </a:r>
            <a:r>
              <a:rPr lang="ru-RU" dirty="0"/>
              <a:t>, по поручению Правительства РФ, ведет Единый реестр запрещенной информации – базу данных о сайтах, содержащих информацию: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86" y="1412776"/>
            <a:ext cx="4035425" cy="17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38127"/>
            <a:ext cx="3669561" cy="275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6" y="5798"/>
            <a:ext cx="8376931" cy="628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1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036496" cy="66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6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1344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Каждый неравнодушный гражданин, встретив в сети Интернет информацию, которая, на его взгляд, может нанести вред ребенку, имеет возможность направить ее эксперту для проведения проверки, заполнив электронную форму приема обращений </a:t>
            </a:r>
            <a:r>
              <a:rPr lang="ru-RU" dirty="0">
                <a:hlinkClick r:id="rId2"/>
              </a:rPr>
              <a:t>http://eais.rkn.gov.ru/feedback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этого надо сделать 5 шагов.</a:t>
            </a:r>
          </a:p>
          <a:p>
            <a:r>
              <a:rPr lang="ru-RU" b="1" dirty="0">
                <a:solidFill>
                  <a:srgbClr val="0070C0"/>
                </a:solidFill>
              </a:rPr>
              <a:t>1 шаг. </a:t>
            </a:r>
            <a:r>
              <a:rPr lang="ru-RU" dirty="0"/>
              <a:t>Открыть любую поисковую систему в сети Интернет и набрать «</a:t>
            </a:r>
            <a:r>
              <a:rPr lang="ru-RU" dirty="0" err="1"/>
              <a:t>Роскомнадзор</a:t>
            </a:r>
            <a:r>
              <a:rPr lang="ru-RU" dirty="0"/>
              <a:t>» (вы попадете на официальный сайт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2 шаг</a:t>
            </a:r>
            <a:r>
              <a:rPr lang="ru-RU" dirty="0"/>
              <a:t>. На главной странице сайта, в ее нижней части, откройте окно «Единый реестр запрещенной информации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3 шаг</a:t>
            </a:r>
            <a:r>
              <a:rPr lang="ru-RU" dirty="0"/>
              <a:t>. Откройте раздел «Прием сообщений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4 шаг</a:t>
            </a:r>
            <a:r>
              <a:rPr lang="ru-RU" dirty="0"/>
              <a:t>. Внесите информацию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5 шаг. </a:t>
            </a:r>
            <a:r>
              <a:rPr lang="ru-RU" dirty="0"/>
              <a:t>Нажмите кнопку «Направить сообщение». Все ссылки, где наличие противоправного контента подтвердится, будут внесены в Единый реестр и доступ к этим страницам будет заблокирован.</a:t>
            </a:r>
          </a:p>
        </p:txBody>
      </p:sp>
    </p:spTree>
    <p:extLst>
      <p:ext uri="{BB962C8B-B14F-4D97-AF65-F5344CB8AC3E}">
        <p14:creationId xmlns:p14="http://schemas.microsoft.com/office/powerpoint/2010/main" val="6636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0364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-112459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Для работы </a:t>
            </a:r>
            <a:r>
              <a:rPr lang="ru-RU" dirty="0"/>
              <a:t>с родителями и </a:t>
            </a:r>
            <a:r>
              <a:rPr lang="ru-RU" dirty="0" smtClean="0"/>
              <a:t>обучающимися можно  </a:t>
            </a:r>
            <a:r>
              <a:rPr lang="ru-RU" dirty="0"/>
              <a:t>использовать методические материалы, расположенные на сайтах:  </a:t>
            </a:r>
          </a:p>
          <a:p>
            <a:pPr algn="ctr"/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suicide.cipv.ru/static.php?mode=suicide_2016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www.cipv.ru/pages.php?pageid=5747</a:t>
            </a:r>
            <a:endParaRPr lang="ru-RU" dirty="0" smtClean="0"/>
          </a:p>
          <a:p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7849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</a:rPr>
              <a:t>Организовать профилактические   беседы  с родительской и ученической общественностью по профилактике суицидов  </a:t>
            </a:r>
            <a:r>
              <a:rPr lang="ru-RU" sz="2000" b="1" dirty="0">
                <a:solidFill>
                  <a:srgbClr val="CC0000"/>
                </a:solidFill>
              </a:rPr>
              <a:t>в подростковой </a:t>
            </a:r>
            <a:r>
              <a:rPr lang="ru-RU" sz="2000" b="1" dirty="0" smtClean="0">
                <a:solidFill>
                  <a:srgbClr val="CC0000"/>
                </a:solidFill>
              </a:rPr>
              <a:t>среде и безопасном поведении в Интернете.</a:t>
            </a:r>
            <a:endParaRPr lang="ru-RU" sz="2000" b="1" dirty="0">
              <a:solidFill>
                <a:srgbClr val="CC0000"/>
              </a:solidFill>
            </a:endParaRPr>
          </a:p>
          <a:p>
            <a:endParaRPr lang="ru-RU" dirty="0" smtClean="0">
              <a:solidFill>
                <a:srgbClr val="CC000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1 этап</a:t>
            </a:r>
            <a:r>
              <a:rPr lang="ru-RU" b="1" dirty="0">
                <a:solidFill>
                  <a:srgbClr val="7030A0"/>
                </a:solidFill>
              </a:rPr>
              <a:t>:</a:t>
            </a:r>
          </a:p>
          <a:p>
            <a:r>
              <a:rPr lang="ru-RU" dirty="0"/>
              <a:t>3 марта 2017 года в 17:30 – провести общешкольное родительское собрание («Родительский всеобуч») по заявленной тематике  с представителями родительской </a:t>
            </a:r>
            <a:r>
              <a:rPr lang="ru-RU" dirty="0" smtClean="0"/>
              <a:t>общественности</a:t>
            </a:r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2 этап</a:t>
            </a:r>
            <a:r>
              <a:rPr lang="ru-RU" b="1" dirty="0">
                <a:solidFill>
                  <a:srgbClr val="7030A0"/>
                </a:solidFill>
              </a:rPr>
              <a:t>:  </a:t>
            </a:r>
          </a:p>
          <a:p>
            <a:r>
              <a:rPr lang="ru-RU" dirty="0"/>
              <a:t>С 13 по 24 марта  2017 года – организовать родительский всеобуч  по заявленной тематике на классных родительских собраниях  с оформлением протокола  тематической встречи.</a:t>
            </a:r>
          </a:p>
          <a:p>
            <a:r>
              <a:rPr lang="ru-RU" dirty="0"/>
              <a:t>Докладчиками должны выступать представители родительского комитета класса, присутствовавшие на общешкольном родительском собрании, классные руководители и, по согласованию, приглашенные специалисты.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7030A0"/>
                </a:solidFill>
              </a:rPr>
              <a:t>3 этап:</a:t>
            </a:r>
          </a:p>
          <a:p>
            <a:r>
              <a:rPr lang="ru-RU" dirty="0" smtClean="0"/>
              <a:t>С </a:t>
            </a:r>
            <a:r>
              <a:rPr lang="ru-RU" dirty="0"/>
              <a:t>13 по 24 марта  2017 года классным руководителям провести классные ученические собрания по вопросу безопасного поведения несовершеннолетних в Интернете с оформлением протокола собрания и сбором  подписей под соответствующей тематической инструкцией. </a:t>
            </a:r>
          </a:p>
        </p:txBody>
      </p:sp>
    </p:spTree>
    <p:extLst>
      <p:ext uri="{BB962C8B-B14F-4D97-AF65-F5344CB8AC3E}">
        <p14:creationId xmlns:p14="http://schemas.microsoft.com/office/powerpoint/2010/main" val="37412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643938" cy="142875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2060"/>
                </a:solidFill>
              </a:rPr>
              <a:t>Концепция демографической политики Российской Федерации на период до 2025 г.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(Указ Президента РФ от 9 октября 2007 г. № 1351)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15375" cy="3983038"/>
          </a:xfrm>
        </p:spPr>
        <p:txBody>
          <a:bodyPr/>
          <a:lstStyle/>
          <a:p>
            <a:pPr algn="just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Сокращение уровня смертности от самоубийств за счет повышения эффективности профилактической работы:   </a:t>
            </a:r>
          </a:p>
          <a:p>
            <a:pPr algn="just">
              <a:buFontTx/>
              <a:buChar char="-"/>
            </a:pPr>
            <a:r>
              <a:rPr lang="ru-RU" alt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развитие системы консультативной и психологической поддержки семьи в целях создания благоприятного внутрисемейного климата; </a:t>
            </a:r>
          </a:p>
          <a:p>
            <a:pPr algn="just">
              <a:buFontTx/>
              <a:buChar char="-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семейного неблагополучия, социальной реабилитации семей и детей, находящихся в трудной жизненной ситуации, повышение обязательств родителей по обеспечению надлежащего уровня жизни и развития ребенка.</a:t>
            </a:r>
          </a:p>
          <a:p>
            <a:endParaRPr lang="ru-RU" altLang="ru-RU" dirty="0" smtClean="0"/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2B9D4F-97BA-4CB1-96C1-CDBCC0F86A3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360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4485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Суицид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(самоубийство) - это реакция человека на проблему, кажущуюся непреодолимой.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99592" y="1412776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1340768"/>
          <a:ext cx="655272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886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 суицидальным  демонстрациям  относится и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«игра   со смертью»,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когда ребенок стремится заполучить репутацию исключительной личности.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65313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Часто суицидальные  действия подростков носят демонстративный характер, осуществляются в виде своеобразного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«суицидального шантажа».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Такие попытки чаще всего спровоцированы наказаниями, которые подросток считает несправедливыми, и бывают окрашены возникающим чувством мести по отношению к обидчику, желанием доставить ему большие неприятности.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Рисунок0008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1916832"/>
            <a:ext cx="1857143" cy="18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260648"/>
          <a:ext cx="8712968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402887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Причиной суицидального поведения часто  оказывается уязвленное  самолюбие, утрата ценного для подростка внимания, страх упасть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 глазах окружающих, особенно сверстников,  отвергнутая любовь, 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тем более, если это происходит на глазах сверстников.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4522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Причиной суицида может служить и необходимость выпутаться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из серьезной ситуации, в которую попал подросток, избежать наказания, вызвать сочувствие и сострадание.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55910795"/>
              </p:ext>
            </p:extLst>
          </p:nvPr>
        </p:nvGraphicFramePr>
        <p:xfrm>
          <a:off x="251520" y="188640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Интернет-сайты, группы  суицидального характера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7857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Пестов Сергей Владимирович, генеральный директор </a:t>
            </a:r>
            <a:r>
              <a:rPr lang="ru-RU" b="1" dirty="0">
                <a:solidFill>
                  <a:srgbClr val="0070C0"/>
                </a:solidFill>
              </a:rPr>
              <a:t>«Центра спасения детей от </a:t>
            </a:r>
            <a:r>
              <a:rPr lang="ru-RU" b="1" dirty="0" err="1">
                <a:solidFill>
                  <a:srgbClr val="0070C0"/>
                </a:solidFill>
              </a:rPr>
              <a:t>киберпреступлений</a:t>
            </a:r>
            <a:r>
              <a:rPr lang="ru-RU" b="1" dirty="0">
                <a:solidFill>
                  <a:srgbClr val="0070C0"/>
                </a:solidFill>
              </a:rPr>
              <a:t>», </a:t>
            </a:r>
            <a:r>
              <a:rPr lang="ru-RU" dirty="0"/>
              <a:t>рассказывает, как родители могут распознать суицидальные мысли у своих детей.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i="1" dirty="0"/>
              <a:t>Центром был проведен анализ «групп смерти» в «</a:t>
            </a:r>
            <a:r>
              <a:rPr lang="ru-RU" sz="2000" i="1" dirty="0" err="1"/>
              <a:t>Вконтакте</a:t>
            </a:r>
            <a:r>
              <a:rPr lang="ru-RU" sz="2000" i="1" dirty="0"/>
              <a:t>». Было выявлено огромное количество потенциально опасных групп. Вся информация передана в </a:t>
            </a:r>
            <a:r>
              <a:rPr lang="ru-RU" sz="2000" i="1" dirty="0" err="1"/>
              <a:t>Роскомнадзор</a:t>
            </a:r>
            <a:r>
              <a:rPr lang="ru-RU" sz="2000" i="1" dirty="0"/>
              <a:t> для блокировки данных сообществ. Несмотря на проводимую </a:t>
            </a:r>
            <a:r>
              <a:rPr lang="ru-RU" sz="2000" i="1" dirty="0" smtClean="0"/>
              <a:t>центром  </a:t>
            </a:r>
            <a:r>
              <a:rPr lang="ru-RU" sz="2000" i="1" dirty="0"/>
              <a:t>и органами правопорядка работу, </a:t>
            </a:r>
            <a:r>
              <a:rPr lang="ru-RU" sz="2000" b="1" i="1" dirty="0"/>
              <a:t>мы бы хотели, чтобы все родители просмотрели страницы своих детей, проанализировали сохраненные фотографии, по возможности установили круг общения</a:t>
            </a:r>
            <a:r>
              <a:rPr lang="ru-RU" sz="2000" i="1" dirty="0"/>
              <a:t>. Наше предупреждение основывается на серьезном анализе поведения детей в социальных сетях, и угроза действительно есть! Существует целый перечень признаков, которые сигнализируют, что ваш ребенок в опасности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45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Подросток в </a:t>
            </a:r>
            <a:r>
              <a:rPr lang="ru-RU" sz="2400" b="1" dirty="0" err="1">
                <a:solidFill>
                  <a:srgbClr val="C00000"/>
                </a:solidFill>
              </a:rPr>
              <a:t>соцсетях</a:t>
            </a:r>
            <a:r>
              <a:rPr lang="ru-RU" sz="2400" b="1" dirty="0">
                <a:solidFill>
                  <a:srgbClr val="C00000"/>
                </a:solidFill>
              </a:rPr>
              <a:t>: что должно насторожить родителей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. </a:t>
            </a:r>
            <a:r>
              <a:rPr lang="ru-RU" sz="2000" b="1" dirty="0" smtClean="0"/>
              <a:t>Обратите </a:t>
            </a:r>
            <a:r>
              <a:rPr lang="ru-RU" sz="2000" b="1" dirty="0"/>
              <a:t>внимание на 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псевдоним</a:t>
            </a:r>
            <a:r>
              <a:rPr lang="ru-RU" sz="2000" dirty="0"/>
              <a:t>, </a:t>
            </a:r>
            <a:r>
              <a:rPr lang="ru-RU" sz="2000" dirty="0" err="1" smtClean="0"/>
              <a:t>аватарку</a:t>
            </a:r>
            <a:r>
              <a:rPr lang="ru-RU" sz="2000" dirty="0" smtClean="0"/>
              <a:t> </a:t>
            </a:r>
            <a:r>
              <a:rPr lang="ru-RU" sz="2000" dirty="0"/>
              <a:t>(главная фотография профиля),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открытость </a:t>
            </a:r>
            <a:r>
              <a:rPr lang="ru-RU" sz="2000" dirty="0"/>
              <a:t>или закрытость аккаунта,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группы</a:t>
            </a:r>
            <a:r>
              <a:rPr lang="ru-RU" sz="2000" dirty="0"/>
              <a:t>, в которых состоит </a:t>
            </a:r>
            <a:r>
              <a:rPr lang="ru-RU" sz="2000" dirty="0" smtClean="0"/>
              <a:t>подросток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видеозаписи</a:t>
            </a:r>
            <a:r>
              <a:rPr lang="ru-RU" sz="2000" dirty="0"/>
              <a:t>, фотографии и друзья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742" y="2673554"/>
            <a:ext cx="8199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</a:t>
            </a:r>
            <a:r>
              <a:rPr lang="ru-RU" sz="2000" b="1" dirty="0" smtClean="0"/>
              <a:t>Закрывание </a:t>
            </a:r>
            <a:r>
              <a:rPr lang="ru-RU" sz="2000" b="1" dirty="0"/>
              <a:t>лица</a:t>
            </a:r>
            <a:r>
              <a:rPr lang="ru-RU" sz="2000" dirty="0"/>
              <a:t> руками либо одеждой на фотографиях, </a:t>
            </a:r>
            <a:r>
              <a:rPr lang="ru-RU" sz="2000" b="1" dirty="0"/>
              <a:t>демонстрирование указательного пальца</a:t>
            </a:r>
            <a:r>
              <a:rPr lang="ru-RU" sz="2000" dirty="0"/>
              <a:t> на таких снимках, загруженных в </a:t>
            </a:r>
            <a:r>
              <a:rPr lang="ru-RU" sz="2000" u="sng" dirty="0">
                <a:hlinkClick r:id="rId2"/>
              </a:rPr>
              <a:t>социальные сети</a:t>
            </a:r>
            <a:r>
              <a:rPr lang="ru-RU" sz="2000" dirty="0"/>
              <a:t>, </a:t>
            </a:r>
            <a:r>
              <a:rPr lang="ru-RU" sz="2000" dirty="0" smtClean="0"/>
              <a:t>могут символизировать  </a:t>
            </a:r>
            <a:r>
              <a:rPr lang="ru-RU" sz="2000" dirty="0"/>
              <a:t>суицидальные мысли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251" y="4176375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</a:t>
            </a:r>
            <a:r>
              <a:rPr lang="ru-RU" sz="2000" dirty="0" smtClean="0"/>
              <a:t>. Плохой знак </a:t>
            </a:r>
            <a:r>
              <a:rPr lang="ru-RU" sz="2000" dirty="0"/>
              <a:t>е</a:t>
            </a:r>
            <a:r>
              <a:rPr lang="ru-RU" sz="2000" dirty="0" smtClean="0"/>
              <a:t>сли </a:t>
            </a:r>
            <a:r>
              <a:rPr lang="ru-RU" sz="2000" dirty="0"/>
              <a:t>подросток размещает у себя на странице </a:t>
            </a:r>
            <a:r>
              <a:rPr lang="ru-RU" sz="2000" b="1" dirty="0"/>
              <a:t>фразы, иллюстрации на тему самоунижения и нанесения себе травм и </a:t>
            </a:r>
            <a:r>
              <a:rPr lang="ru-RU" sz="2000" b="1" dirty="0" smtClean="0"/>
              <a:t>порезов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 smtClean="0"/>
              <a:t>4</a:t>
            </a:r>
            <a:r>
              <a:rPr lang="ru-RU" sz="2000" dirty="0" smtClean="0"/>
              <a:t>. Опасными </a:t>
            </a:r>
            <a:r>
              <a:rPr lang="ru-RU" sz="2000" dirty="0"/>
              <a:t>считаются такие символы, как </a:t>
            </a:r>
            <a:r>
              <a:rPr lang="ru-RU" sz="2000" b="1" dirty="0"/>
              <a:t>медузы, кошки, бабочки, единороги, съемки с высоты, крыш и чердаков</a:t>
            </a:r>
            <a:r>
              <a:rPr lang="ru-RU" sz="2000" dirty="0"/>
              <a:t>, а также изображение того, как </a:t>
            </a:r>
            <a:r>
              <a:rPr lang="ru-RU" sz="2000" b="1" dirty="0"/>
              <a:t>киты плывут вверх</a:t>
            </a:r>
            <a:r>
              <a:rPr lang="ru-RU" sz="2000" dirty="0"/>
              <a:t>. Обратите внимание, не упоминает ли он в общении с кем-либо фразу «море китов группа смерти».</a:t>
            </a:r>
          </a:p>
        </p:txBody>
      </p:sp>
    </p:spTree>
    <p:extLst>
      <p:ext uri="{BB962C8B-B14F-4D97-AF65-F5344CB8AC3E}">
        <p14:creationId xmlns:p14="http://schemas.microsoft.com/office/powerpoint/2010/main" val="3502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став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1970</Words>
  <Application>Microsoft Office PowerPoint</Application>
  <PresentationFormat>Экран (4:3)</PresentationFormat>
  <Paragraphs>204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Заставка</vt:lpstr>
      <vt:lpstr>Презентация PowerPoint</vt:lpstr>
      <vt:lpstr>Презентация PowerPoint</vt:lpstr>
      <vt:lpstr>Концепция демографической политики Российской Федерации на период до 2025 г.  (Указ Президента РФ от 9 октября 2007 г. № 1351)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Old Jeff</dc:creator>
  <cp:lastModifiedBy>Учитель</cp:lastModifiedBy>
  <cp:revision>114</cp:revision>
  <dcterms:created xsi:type="dcterms:W3CDTF">2012-04-05T21:05:25Z</dcterms:created>
  <dcterms:modified xsi:type="dcterms:W3CDTF">2017-03-03T14:06:03Z</dcterms:modified>
</cp:coreProperties>
</file>