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703F4B-527B-4B78-AB2C-E6AC5891A6E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hyperlink" Target="http://zhivie-recepti.ru/o-zhivom-pitanii/o-vrede-sinteticheskih-vitamin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5998191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Антибиотики в продуктах питания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589240"/>
            <a:ext cx="3456383" cy="1080120"/>
          </a:xfrm>
        </p:spPr>
        <p:txBody>
          <a:bodyPr/>
          <a:lstStyle/>
          <a:p>
            <a:endParaRPr lang="ru-RU" dirty="0">
              <a:solidFill>
                <a:schemeClr val="accent4">
                  <a:lumMod val="50000"/>
                </a:schemeClr>
              </a:solidFill>
              <a:cs typeface="Van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4962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4968552" cy="6336704"/>
          </a:xfrm>
        </p:spPr>
        <p:txBody>
          <a:bodyPr>
            <a:normAutofit fontScale="92500"/>
          </a:bodyPr>
          <a:lstStyle/>
          <a:p>
            <a:r>
              <a:rPr lang="ru-RU" sz="1800">
                <a:solidFill>
                  <a:schemeClr val="accent6">
                    <a:lumMod val="50000"/>
                  </a:schemeClr>
                </a:solidFill>
              </a:rPr>
              <a:t>Вред </a:t>
            </a:r>
            <a:r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 антибиотиков  на  организм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800" b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800" b="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Бесконтрольный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приём антибиотиков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негативно сказывается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 работе практически любого органа или системы организма: 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нтибиотики</a:t>
            </a:r>
            <a:r>
              <a:rPr lang="ru-RU" sz="18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негативно воздействуют на желудок и кишечник, могут раздражать слизистые оболочки, негативно сказываясь на микрофлоре кишечника, тем самым вызывая отравления и перебои с пищеварением.  </a:t>
            </a:r>
            <a:b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аллергические 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реакции </a:t>
            </a:r>
            <a:r>
              <a:rPr lang="ru-RU" sz="1800" b="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высыпания на коже, зуд, покраснения и язвы - это одно из проявлений непереносимости каких либо видов антибиотиков.</a:t>
            </a:r>
            <a:b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влияет 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на работу головного мозга и </a:t>
            </a:r>
            <a:r>
              <a:rPr lang="ru-RU" sz="1800" b="0" dirty="0" smtClean="0">
                <a:solidFill>
                  <a:schemeClr val="accent6">
                    <a:lumMod val="50000"/>
                  </a:schemeClr>
                </a:solidFill>
              </a:rPr>
              <a:t>кровеносных сосудов, 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поражая вестибулярный аппарат, зрительные и слуховые нервы, это может случиться при передозировке или отравлении антибиотиками. </a:t>
            </a:r>
            <a:b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07" y="748927"/>
            <a:ext cx="2708920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42" y="4077071"/>
            <a:ext cx="32194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52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83568" y="1124744"/>
            <a:ext cx="3200400" cy="475252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Как свести вред антибиотиков в продуктах питания к минимуму?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</a:br>
            <a:endParaRPr lang="ru-RU" dirty="0" smtClean="0">
              <a:solidFill>
                <a:schemeClr val="accent6">
                  <a:lumMod val="50000"/>
                </a:schemeClr>
              </a:solidFill>
              <a:cs typeface="AngsanaUPC" pitchFamily="18" charset="-34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У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меньшить 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пассивный прием антибиотиков. Для этого нужно самым тщательным образом выбирать 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продукты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b="0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О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бязательно 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нужно смотреть срок годности, и не только для того чтобы выбрать свежий продукт. Те продукты, у которых минимальный срок годности, изготовлены с минимумом антибиотиков и других вредностей. </a:t>
            </a:r>
            <a:endParaRPr lang="ru-RU" dirty="0">
              <a:solidFill>
                <a:schemeClr val="accent6">
                  <a:lumMod val="50000"/>
                </a:schemeClr>
              </a:solidFill>
              <a:cs typeface="AngsanaUPC" pitchFamily="18" charset="-34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92696"/>
            <a:ext cx="4482908" cy="298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095750" cy="262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31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43" y="282981"/>
            <a:ext cx="7876356" cy="427581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Советую всем вести активный образ жизни , и это предотвратит  частые применения антибиотиков. А также замена синтетических на природные антибиотики не даст проявиться многим болезням.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20940" cy="237626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112" y="332656"/>
            <a:ext cx="7709480" cy="2055128"/>
          </a:xfrm>
        </p:spPr>
        <p:txBody>
          <a:bodyPr/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BrowalliaUPC" pitchFamily="34" charset="-34"/>
              </a:rPr>
              <a:t>Антибиотики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BrowalliaUPC" pitchFamily="34" charset="-34"/>
              </a:rPr>
              <a:t> -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BrowalliaUPC" pitchFamily="34" charset="-34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BrowalliaUPC" pitchFamily="34" charset="-34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cs typeface="BrowalliaUPC" pitchFamily="34" charset="-34"/>
              </a:rPr>
              <a:t>это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cs typeface="BrowalliaUPC" pitchFamily="34" charset="-34"/>
              </a:rPr>
              <a:t>химические вещества, образуемые микроорганизмами, которые обладают способностью подавлять рост или даже разрушать бактерии и другие микроорганизмы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BrowalliaUPC" pitchFamily="34" charset="-34"/>
              </a:rPr>
              <a:t>.</a:t>
            </a:r>
            <a:r>
              <a:rPr lang="ru-RU" dirty="0"/>
              <a:t> </a:t>
            </a:r>
          </a:p>
        </p:txBody>
      </p:sp>
      <p:sp>
        <p:nvSpPr>
          <p:cNvPr id="5" name="Овал 4"/>
          <p:cNvSpPr/>
          <p:nvPr/>
        </p:nvSpPr>
        <p:spPr>
          <a:xfrm>
            <a:off x="1547664" y="3785964"/>
            <a:ext cx="2254170" cy="135556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Природные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3720565"/>
            <a:ext cx="2540548" cy="135556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Синтетические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39752" y="4797221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081754" y="3183199"/>
            <a:ext cx="492656" cy="546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19489" y="3183199"/>
            <a:ext cx="295901" cy="63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114665" y="2096852"/>
            <a:ext cx="2642374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Антибиотики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588224" y="5076126"/>
            <a:ext cx="288032" cy="297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078194" y="5109443"/>
            <a:ext cx="180020" cy="231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588224" y="5373216"/>
            <a:ext cx="2160240" cy="11521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производят искусственным путем с помощью различных химических процессов</a:t>
            </a:r>
          </a:p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помощью различных химических процессов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8307" y="5409220"/>
            <a:ext cx="2499775" cy="9721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ВХОДЯТ В СОСТАВ НАТУРАЛЬНЫХ ПРОДУКТОВ ПИТАНИЯ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Объект 2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6" y="3248980"/>
            <a:ext cx="2493811" cy="147966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Антибиотики в продуктах питания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067944" y="908720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32040" y="908720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763688" y="908720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альтернативный процесс 12"/>
          <p:cNvSpPr/>
          <p:nvPr/>
        </p:nvSpPr>
        <p:spPr>
          <a:xfrm>
            <a:off x="611560" y="2204864"/>
            <a:ext cx="2016224" cy="122413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животноводстве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5856" y="2420888"/>
            <a:ext cx="2304256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выращивании рыбы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6176" y="1988840"/>
            <a:ext cx="230425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растеневодстве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5668830" y="4913784"/>
            <a:ext cx="3168352" cy="194421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/>
                </a:solidFill>
              </a:rPr>
              <a:t>В</a:t>
            </a:r>
            <a:r>
              <a:rPr lang="ru-RU" dirty="0" smtClean="0">
                <a:solidFill>
                  <a:schemeClr val="accent6"/>
                </a:solidFill>
              </a:rPr>
              <a:t>о </a:t>
            </a:r>
            <a:r>
              <a:rPr lang="ru-RU" dirty="0">
                <a:solidFill>
                  <a:schemeClr val="accent6"/>
                </a:solidFill>
              </a:rPr>
              <a:t>всех продуктах в  супермаркете  можно обнаружить антибиотики.</a:t>
            </a:r>
          </a:p>
        </p:txBody>
      </p:sp>
      <p:pic>
        <p:nvPicPr>
          <p:cNvPr id="20" name="Объект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69332"/>
            <a:ext cx="2016224" cy="1919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Объект 2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28" y="3717032"/>
            <a:ext cx="2608312" cy="1367773"/>
          </a:xfrm>
        </p:spPr>
      </p:pic>
    </p:spTree>
    <p:extLst>
      <p:ext uri="{BB962C8B-B14F-4D97-AF65-F5344CB8AC3E}">
        <p14:creationId xmlns:p14="http://schemas.microsoft.com/office/powerpoint/2010/main" val="4945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1539632"/>
          </a:xfrm>
        </p:spPr>
        <p:txBody>
          <a:bodyPr>
            <a:noAutofit/>
          </a:bodyPr>
          <a:lstStyle/>
          <a:p>
            <a:pPr algn="just"/>
            <a:r>
              <a:rPr lang="ru-RU" sz="1400" b="0" dirty="0" smtClean="0">
                <a:solidFill>
                  <a:schemeClr val="accent6">
                    <a:lumMod val="50000"/>
                  </a:schemeClr>
                </a:solidFill>
                <a:cs typeface="Aldhabi" pitchFamily="2" charset="-78"/>
              </a:rPr>
              <a:t>         Они</a:t>
            </a:r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cs typeface="Aldhabi" pitchFamily="2" charset="-78"/>
              </a:rPr>
              <a:t>  легко попадают из организма животного в молоко. Также антибиотики добавляют  в молочную продукцию  на молокозаводе,  тем самым продлевая срок хранения.</a:t>
            </a:r>
            <a:endParaRPr lang="ru-RU" sz="1400" dirty="0">
              <a:solidFill>
                <a:schemeClr val="accent6">
                  <a:lumMod val="50000"/>
                </a:schemeClr>
              </a:solidFill>
              <a:cs typeface="Aldhabi" pitchFamily="2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29195" y="2636912"/>
            <a:ext cx="3563285" cy="1800200"/>
          </a:xfrm>
        </p:spPr>
        <p:txBody>
          <a:bodyPr>
            <a:normAutofit fontScale="25000" lnSpcReduction="20000"/>
          </a:bodyPr>
          <a:lstStyle/>
          <a:p>
            <a:endParaRPr lang="ru-RU" b="0" dirty="0" smtClean="0">
              <a:solidFill>
                <a:schemeClr val="accent6"/>
              </a:solidFill>
              <a:cs typeface="Vani" pitchFamily="34" charset="0"/>
            </a:endParaRPr>
          </a:p>
          <a:p>
            <a:endParaRPr lang="ru-RU" b="0" dirty="0">
              <a:solidFill>
                <a:schemeClr val="accent6"/>
              </a:solidFill>
              <a:cs typeface="Vani" pitchFamily="34" charset="0"/>
            </a:endParaRPr>
          </a:p>
          <a:p>
            <a:endParaRPr lang="ru-RU" b="0" dirty="0" smtClean="0">
              <a:solidFill>
                <a:schemeClr val="accent6"/>
              </a:solidFill>
              <a:cs typeface="Vani" pitchFamily="34" charset="0"/>
            </a:endParaRPr>
          </a:p>
          <a:p>
            <a:pPr algn="just"/>
            <a:r>
              <a:rPr lang="ru-RU" sz="5600" b="0" dirty="0" smtClean="0">
                <a:solidFill>
                  <a:schemeClr val="accent6">
                    <a:lumMod val="50000"/>
                  </a:schemeClr>
                </a:solidFill>
                <a:cs typeface="Vani" pitchFamily="34" charset="0"/>
              </a:rPr>
              <a:t>Рыба </a:t>
            </a:r>
            <a:r>
              <a:rPr lang="ru-RU" sz="5600" b="0" dirty="0">
                <a:solidFill>
                  <a:schemeClr val="accent6">
                    <a:lumMod val="50000"/>
                  </a:schemeClr>
                </a:solidFill>
                <a:cs typeface="Vani" pitchFamily="34" charset="0"/>
              </a:rPr>
              <a:t>и  морепродукты </a:t>
            </a:r>
            <a:r>
              <a:rPr lang="ru-RU" sz="5600" b="0" dirty="0" smtClean="0">
                <a:solidFill>
                  <a:schemeClr val="accent6">
                    <a:lumMod val="50000"/>
                  </a:schemeClr>
                </a:solidFill>
                <a:cs typeface="Vani" pitchFamily="34" charset="0"/>
              </a:rPr>
              <a:t>–</a:t>
            </a:r>
            <a:r>
              <a:rPr lang="ru-RU" sz="5600" b="0" dirty="0">
                <a:solidFill>
                  <a:schemeClr val="accent6">
                    <a:lumMod val="50000"/>
                  </a:schemeClr>
                </a:solidFill>
                <a:cs typeface="Vani" pitchFamily="34" charset="0"/>
              </a:rPr>
              <a:t>  В  искусственных условиях их просто невозможно вырастить без антибиотиков, поэтому если не можете обойтись без рыбы, лучше выбирать ту, которая была выловлена в открытых водоемах.</a:t>
            </a:r>
            <a:endParaRPr lang="ru-RU" sz="3200" b="0" dirty="0">
              <a:solidFill>
                <a:schemeClr val="accent6">
                  <a:lumMod val="50000"/>
                </a:schemeClr>
              </a:solidFill>
              <a:cs typeface="Van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Использование синтетических антибиотиков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923928" y="1340768"/>
            <a:ext cx="1008112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5" y="913304"/>
            <a:ext cx="3034224" cy="1723608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3779912" y="3284984"/>
            <a:ext cx="1149283" cy="93610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2" y="2636912"/>
            <a:ext cx="2497460" cy="18730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479715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мясе, так как и животных, и птиц, лечат, как и людей, антибиотиками.  И не только лечат, но и дают в качестве профилактики вместе с 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hlinkClick r:id="rId4" tooltip="витамины"/>
              </a:rPr>
              <a:t>витаминами</a:t>
            </a:r>
            <a:r>
              <a:rPr lang="ru-RU" sz="16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923928" y="5373216"/>
            <a:ext cx="1008112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74569"/>
            <a:ext cx="2694806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389000" cy="499601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Калина красная 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– натуральный антисептик, за счет 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содержания 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редких биологически активных элементов. Препаратами с калиной лечат инфицированные раны, фурункулез, угревую сыпь, лишай, бронхит, ангину, ОРЗ и пневмонию. Калину нельзя давать беременным,  людям,  предрасположенным к повышенной свертываемости крови и расстройствам 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пищеварения.</a:t>
            </a:r>
          </a:p>
          <a:p>
            <a:pPr algn="just"/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Клюква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 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—  бесценный кладезь антиоксидантов и витамина С,   эффективный антисептик, соком клюквы обрабатывают раны. Ей лечат мочеполовые инфекции и нормализуют желудочно – кишечную микрофлору. У калины есть противопоказания: ей нельзя лечится при язве двенадцатиперстной кишки или желудка и при гастритах с высокой 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cs typeface="AngsanaUPC" pitchFamily="18" charset="-34"/>
              </a:rPr>
              <a:t>кислотностью</a:t>
            </a:r>
            <a:endParaRPr lang="ru-RU" dirty="0">
              <a:solidFill>
                <a:schemeClr val="accent6">
                  <a:lumMod val="50000"/>
                </a:schemeClr>
              </a:solidFill>
              <a:cs typeface="AngsanaUPC" pitchFamily="18" charset="-34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27336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ПРИРОДНЫЕ АНТИБИОТИКИ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4"/>
            <a:ext cx="4050190" cy="2695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67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461008" cy="53560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900" dirty="0">
                <a:solidFill>
                  <a:schemeClr val="accent6">
                    <a:lumMod val="50000"/>
                  </a:schemeClr>
                </a:solidFill>
              </a:rPr>
              <a:t>Малина,</a:t>
            </a:r>
            <a:r>
              <a:rPr lang="ru-RU" sz="2900" b="0" dirty="0">
                <a:solidFill>
                  <a:schemeClr val="accent6">
                    <a:lumMod val="50000"/>
                  </a:schemeClr>
                </a:solidFill>
              </a:rPr>
              <a:t> эффективное антисептическое,  противовоспалительное, потогонное средство, в ее составе присутствует салициловая кислота, она снимает температуру без опасных побочных эффектов. </a:t>
            </a:r>
            <a:endParaRPr lang="ru-RU" sz="29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Брусника,</a:t>
            </a:r>
            <a:r>
              <a:rPr lang="ru-RU" sz="2900" b="0" dirty="0" smtClean="0">
                <a:solidFill>
                  <a:schemeClr val="accent6">
                    <a:lumMod val="50000"/>
                  </a:schemeClr>
                </a:solidFill>
              </a:rPr>
              <a:t> содержит бензойную кислоту в </a:t>
            </a:r>
            <a:r>
              <a:rPr lang="ru-RU" sz="2900" b="0" dirty="0">
                <a:solidFill>
                  <a:schemeClr val="accent6">
                    <a:lumMod val="50000"/>
                  </a:schemeClr>
                </a:solidFill>
              </a:rPr>
              <a:t>условиях создаваемых этой кислотой, опасные бактерии перестают размножаться и развиваться. </a:t>
            </a:r>
            <a:endParaRPr lang="ru-RU" sz="29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Облепиха   </a:t>
            </a:r>
            <a:r>
              <a:rPr lang="ru-RU" sz="2900" b="0" dirty="0" smtClean="0">
                <a:solidFill>
                  <a:schemeClr val="accent6">
                    <a:lumMod val="50000"/>
                  </a:schemeClr>
                </a:solidFill>
              </a:rPr>
              <a:t>- имеет антисептические и ранозаживляющие свойства. Облепиховое масло – это натуральный антиоксидант, укрепляющий организм..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5"/>
            <a:ext cx="2880320" cy="2150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52936"/>
            <a:ext cx="3027716" cy="242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76" y="4540560"/>
            <a:ext cx="3089920" cy="231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4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749040" cy="528404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Хрен</a:t>
            </a:r>
            <a:r>
              <a:rPr lang="ru-RU" sz="16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1600" b="0" dirty="0">
                <a:solidFill>
                  <a:schemeClr val="accent6">
                    <a:lumMod val="50000"/>
                  </a:schemeClr>
                </a:solidFill>
              </a:rPr>
              <a:t>разновидность натурального антибиотика, он подавляет развитие бактерий, вызывающих грипп, кашель, насморк, воспалительные процессы в почках, мочевом пузыре и мочеполовой системе</a:t>
            </a: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Редька </a:t>
            </a: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0" dirty="0">
                <a:solidFill>
                  <a:schemeClr val="accent6">
                    <a:lumMod val="50000"/>
                  </a:schemeClr>
                </a:solidFill>
              </a:rPr>
              <a:t>сок ее корнеплодов используют в качестве эффективного противопростудного и отхаркивающего  лекарства, им лечат бронхит, воспаление легких, трахеит.  Сок редьки обладает антисептическим действием, им даже можно обрабатывать раны, его пьют для восстановления работы органов пищеварения и стимуляции аппетита.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2"/>
            <a:ext cx="3200400" cy="213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20" y="2106522"/>
            <a:ext cx="238125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3771248" cy="251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1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4104456" cy="633670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</a:rPr>
              <a:t>Горчица  </a:t>
            </a:r>
            <a:r>
              <a:rPr lang="ru-RU" sz="3500" b="0" dirty="0">
                <a:solidFill>
                  <a:schemeClr val="accent6">
                    <a:lumMod val="50000"/>
                  </a:schemeClr>
                </a:solidFill>
              </a:rPr>
              <a:t>располагает бактерицидными качествами, избавляющими от патогенных бактерий обитающих в кишечнике. Горчицу (горчичники) используют в качестве согревающего средства при </a:t>
            </a:r>
            <a:r>
              <a:rPr lang="ru-RU" sz="3500" b="0" dirty="0" smtClean="0">
                <a:solidFill>
                  <a:schemeClr val="accent6">
                    <a:lumMod val="50000"/>
                  </a:schemeClr>
                </a:solidFill>
              </a:rPr>
              <a:t>простуде.</a:t>
            </a:r>
          </a:p>
          <a:p>
            <a:pPr algn="just"/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</a:rPr>
              <a:t>Прополис</a:t>
            </a:r>
            <a:r>
              <a:rPr lang="ru-RU" sz="3500" b="0" dirty="0" smtClean="0">
                <a:solidFill>
                  <a:schemeClr val="accent6">
                    <a:lumMod val="50000"/>
                  </a:schemeClr>
                </a:solidFill>
              </a:rPr>
              <a:t> поддерживает </a:t>
            </a:r>
            <a:r>
              <a:rPr lang="ru-RU" sz="3500" b="0" dirty="0">
                <a:solidFill>
                  <a:schemeClr val="accent6">
                    <a:lumMod val="50000"/>
                  </a:schemeClr>
                </a:solidFill>
              </a:rPr>
              <a:t>иммунитет, заживляет раны, справляется со многими видами грибков, укрепляет стенки сосудов и даже обезболивает. Настойка прополиса, повышает секрецию желудочного пузыря, снижает вероятность появления язвы желудка, содействует снижению «плохого холестерина</a:t>
            </a:r>
            <a:r>
              <a:rPr lang="ru-RU" sz="3500" b="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pPr algn="just"/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</a:rPr>
              <a:t>Мед </a:t>
            </a:r>
            <a:r>
              <a:rPr lang="ru-RU" sz="35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500" b="0" dirty="0">
                <a:solidFill>
                  <a:schemeClr val="accent6">
                    <a:lumMod val="50000"/>
                  </a:schemeClr>
                </a:solidFill>
              </a:rPr>
              <a:t>это эффективное противогрибковое, антивирусное и антибактериальное средство, им лечат многие болезни. Мед повышает иммунитет, наделяет силами, стимулирует жизненный тонус. Мед лечит: простудные заболевания, анемию, кашель:  теплое молоко с медом на ночь. Ускоряет заживление ран, ожогов, порезов. Нормализует пищеварение.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3200400" cy="2203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996656" cy="2663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1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804348" cy="405978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Вред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антибиотиков во время беременности</a:t>
            </a:r>
          </a:p>
          <a:p>
            <a:pPr>
              <a:buFont typeface="Wingdings" pitchFamily="2" charset="2"/>
              <a:buChar char="ü"/>
            </a:pPr>
            <a:r>
              <a:rPr lang="ru-RU" sz="2000" b="0" dirty="0">
                <a:solidFill>
                  <a:schemeClr val="accent6">
                    <a:lumMod val="50000"/>
                  </a:schemeClr>
                </a:solidFill>
              </a:rPr>
              <a:t>ослабленный </a:t>
            </a:r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</a:rPr>
              <a:t>иммунитет</a:t>
            </a:r>
          </a:p>
          <a:p>
            <a:pPr>
              <a:buFont typeface="Wingdings" pitchFamily="2" charset="2"/>
              <a:buChar char="ü"/>
            </a:pPr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0" dirty="0">
                <a:solidFill>
                  <a:schemeClr val="accent6">
                    <a:lumMod val="50000"/>
                  </a:schemeClr>
                </a:solidFill>
              </a:rPr>
              <a:t>недостаточный </a:t>
            </a:r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</a:rPr>
              <a:t>вес</a:t>
            </a:r>
          </a:p>
          <a:p>
            <a:pPr>
              <a:buFont typeface="Wingdings" pitchFamily="2" charset="2"/>
              <a:buChar char="ü"/>
            </a:pPr>
            <a:r>
              <a:rPr lang="ru-RU" sz="2000" b="0" dirty="0">
                <a:solidFill>
                  <a:schemeClr val="accent6">
                    <a:lumMod val="50000"/>
                  </a:schemeClr>
                </a:solidFill>
              </a:rPr>
              <a:t>предрасположенность к </a:t>
            </a:r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</a:rPr>
              <a:t>аллергиям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3968" y="3977678"/>
            <a:ext cx="4536504" cy="2880321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Чтобы избежать вреда антибиотиков во время беременности, их приём должен быть только по назначению врача и в строго выписанных дозировках не больше и не меньше. И обязательно нужно, осведомиться у лечащего врача, какие антибиотики оказывают минимальное негативное воздействие на беременность.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78" y="1484785"/>
            <a:ext cx="374441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3491880" cy="1961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6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129</TotalTime>
  <Words>359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Антибиотики в продуктах питания</vt:lpstr>
      <vt:lpstr>Антибиотики -  это химические вещества, образуемые микроорганизмами, которые обладают способностью подавлять рост или даже разрушать бактерии и другие микроорганизмы. </vt:lpstr>
      <vt:lpstr>Антибиотики в продуктах питания</vt:lpstr>
      <vt:lpstr>Использование синтетических антибиотиков</vt:lpstr>
      <vt:lpstr>ПРИРОДНЫЕ АНТИБИОТИКИ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Антибиотики в продуктах питания</dc:title>
  <dc:creator>AcerBook</dc:creator>
  <cp:lastModifiedBy>Учитель</cp:lastModifiedBy>
  <cp:revision>15</cp:revision>
  <dcterms:modified xsi:type="dcterms:W3CDTF">2016-03-17T08:57:22Z</dcterms:modified>
</cp:coreProperties>
</file>