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ABFCF23-3B69-468F-B69F-88F6DE6A72F2}" styleName="Средний стиль 1 - акцент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5">
              <a:tint val="20000"/>
            </a:schemeClr>
          </a:solidFill>
        </a:fill>
      </a:tcStyle>
    </a:band1H>
    <a:band1V>
      <a:tcStyle>
        <a:tcBdr/>
        <a:fill>
          <a:solidFill>
            <a:schemeClr val="accent5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5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Row>
  </a:tblStyle>
  <a:tblStyle styleId="{10A1B5D5-9B99-4C35-A422-299274C87663}" styleName="Средний стиль 1 - акцент 6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6"/>
              </a:solidFill>
            </a:ln>
          </a:left>
          <a:right>
            <a:ln w="12700" cmpd="sng">
              <a:solidFill>
                <a:schemeClr val="accent6"/>
              </a:solidFill>
            </a:ln>
          </a:right>
          <a:top>
            <a:ln w="12700" cmpd="sng">
              <a:solidFill>
                <a:schemeClr val="accent6"/>
              </a:solidFill>
            </a:ln>
          </a:top>
          <a:bottom>
            <a:ln w="12700" cmpd="sng">
              <a:solidFill>
                <a:schemeClr val="accent6"/>
              </a:solidFill>
            </a:ln>
          </a:bottom>
          <a:insideH>
            <a:ln w="12700" cmpd="sng">
              <a:solidFill>
                <a:schemeClr val="accent6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6">
              <a:tint val="20000"/>
            </a:schemeClr>
          </a:solidFill>
        </a:fill>
      </a:tcStyle>
    </a:band1H>
    <a:band1V>
      <a:tcStyle>
        <a:tcBdr/>
        <a:fill>
          <a:solidFill>
            <a:schemeClr val="accent6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6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5" d="100"/>
          <a:sy n="65" d="100"/>
        </p:scale>
        <p:origin x="-1452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9DDFBE2F-CDC7-489A-8D22-A61E33D70500}" type="datetimeFigureOut">
              <a:rPr lang="ru-RU" smtClean="0"/>
              <a:t>01.10.2018</a:t>
            </a:fld>
            <a:endParaRPr lang="ru-R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20E7DB3-7F4D-4399-A819-82BC3C80FDC5}" type="slidenum">
              <a:rPr lang="ru-RU" smtClean="0"/>
              <a:t>‹#›</a:t>
            </a:fld>
            <a:endParaRPr lang="ru-R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5.jpe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539552" y="1340768"/>
            <a:ext cx="7851648" cy="1828800"/>
          </a:xfrm>
        </p:spPr>
        <p:txBody>
          <a:bodyPr>
            <a:normAutofit fontScale="90000"/>
          </a:bodyPr>
          <a:lstStyle/>
          <a:p>
            <a:r>
              <a:rPr lang="ru-RU" i="1" dirty="0">
                <a:solidFill>
                  <a:schemeClr val="tx1"/>
                </a:solidFill>
                <a:effectLst/>
              </a:rPr>
              <a:t>« Как сэкономить электричество? »</a:t>
            </a:r>
            <a:br>
              <a:rPr lang="ru-RU" i="1" dirty="0">
                <a:solidFill>
                  <a:schemeClr val="tx1"/>
                </a:solidFill>
                <a:effectLst/>
              </a:rPr>
            </a:br>
            <a:endParaRPr lang="ru-RU" i="1" dirty="0">
              <a:solidFill>
                <a:schemeClr val="tx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Autofit/>
          </a:bodyPr>
          <a:lstStyle/>
          <a:p>
            <a:r>
              <a:rPr lang="ru-RU" sz="1600" b="1" i="1" dirty="0"/>
              <a:t>Выполнил:</a:t>
            </a:r>
            <a:endParaRPr lang="ru-RU" sz="1600" i="1" dirty="0"/>
          </a:p>
          <a:p>
            <a:r>
              <a:rPr lang="ru-RU" sz="1600" i="1" dirty="0"/>
              <a:t>Бондарев Роман</a:t>
            </a:r>
          </a:p>
          <a:p>
            <a:r>
              <a:rPr lang="ru-RU" sz="1600" i="1" dirty="0" smtClean="0"/>
              <a:t>Учащийся 9«Б</a:t>
            </a:r>
            <a:r>
              <a:rPr lang="ru-RU" sz="1600" i="1" dirty="0"/>
              <a:t>» класса</a:t>
            </a:r>
          </a:p>
          <a:p>
            <a:r>
              <a:rPr lang="ru-RU" sz="1600" i="1" dirty="0">
                <a:solidFill>
                  <a:schemeClr val="bg1"/>
                </a:solidFill>
              </a:rPr>
              <a:t>                                                                             </a:t>
            </a:r>
          </a:p>
          <a:p>
            <a:r>
              <a:rPr lang="ru-RU" sz="1600" i="1" dirty="0">
                <a:solidFill>
                  <a:schemeClr val="bg1"/>
                </a:solidFill>
              </a:rPr>
              <a:t> </a:t>
            </a:r>
          </a:p>
          <a:p>
            <a:r>
              <a:rPr lang="ru-RU" sz="1600" i="1" dirty="0">
                <a:solidFill>
                  <a:schemeClr val="bg1"/>
                </a:solidFill>
              </a:rPr>
              <a:t> </a:t>
            </a:r>
          </a:p>
          <a:p>
            <a:r>
              <a:rPr lang="ru-RU" sz="1600" b="1" i="1" dirty="0"/>
              <a:t>             </a:t>
            </a:r>
            <a:r>
              <a:rPr lang="ru-RU" sz="1600" i="1" dirty="0"/>
              <a:t>                                                                   </a:t>
            </a:r>
            <a:r>
              <a:rPr lang="ru-RU" sz="1600" b="1" i="1" dirty="0"/>
              <a:t>Проверила:</a:t>
            </a:r>
            <a:endParaRPr lang="ru-RU" sz="1600" i="1" dirty="0"/>
          </a:p>
          <a:p>
            <a:r>
              <a:rPr lang="ru-RU" sz="1600" i="1" dirty="0"/>
              <a:t>                                                                          </a:t>
            </a:r>
            <a:r>
              <a:rPr lang="ru-RU" sz="1600" i="1" dirty="0" err="1"/>
              <a:t>Мастерова</a:t>
            </a:r>
            <a:r>
              <a:rPr lang="ru-RU" sz="1600" i="1" dirty="0"/>
              <a:t> Мария Владимировна, учитель физики</a:t>
            </a:r>
          </a:p>
          <a:p>
            <a:endParaRPr lang="ru-RU" sz="1600" i="1" dirty="0"/>
          </a:p>
        </p:txBody>
      </p:sp>
    </p:spTree>
    <p:extLst>
      <p:ext uri="{BB962C8B-B14F-4D97-AF65-F5344CB8AC3E}">
        <p14:creationId xmlns:p14="http://schemas.microsoft.com/office/powerpoint/2010/main" val="253924591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Обработка результатов анкетирования 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ru-RU" dirty="0"/>
              <a:t> </a:t>
            </a:r>
            <a:r>
              <a:rPr lang="ru-RU" sz="2000" b="1" i="1" dirty="0" smtClean="0">
                <a:solidFill>
                  <a:srgbClr val="0070C0"/>
                </a:solidFill>
              </a:rPr>
              <a:t>Мнения </a:t>
            </a:r>
            <a:r>
              <a:rPr lang="ru-RU" sz="2000" b="1" i="1" dirty="0">
                <a:solidFill>
                  <a:srgbClr val="0070C0"/>
                </a:solidFill>
              </a:rPr>
              <a:t>школьников о том, что они могут сами сделать, чтобы сэкономить потребление электроэнергии в школе и </a:t>
            </a:r>
            <a:r>
              <a:rPr lang="ru-RU" sz="2000" b="1" i="1" dirty="0" smtClean="0">
                <a:solidFill>
                  <a:srgbClr val="0070C0"/>
                </a:solidFill>
              </a:rPr>
              <a:t>дома.</a:t>
            </a:r>
          </a:p>
          <a:p>
            <a:pPr marL="0" indent="0" algn="ctr">
              <a:buNone/>
            </a:pPr>
            <a:endParaRPr lang="ru-RU" sz="2000" b="1" i="1" dirty="0" smtClean="0">
              <a:solidFill>
                <a:srgbClr val="0070C0"/>
              </a:solidFill>
            </a:endParaRPr>
          </a:p>
          <a:p>
            <a:pPr marL="0" indent="0" algn="ctr">
              <a:buNone/>
            </a:pPr>
            <a:endParaRPr lang="ru-RU" sz="2000" b="1" i="1" dirty="0">
              <a:solidFill>
                <a:srgbClr val="0070C0"/>
              </a:solidFill>
            </a:endParaRPr>
          </a:p>
          <a:p>
            <a:endParaRPr lang="ru-RU" dirty="0"/>
          </a:p>
        </p:txBody>
      </p:sp>
      <p:graphicFrame>
        <p:nvGraphicFramePr>
          <p:cNvPr id="4" name="Таблица 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822909932"/>
              </p:ext>
            </p:extLst>
          </p:nvPr>
        </p:nvGraphicFramePr>
        <p:xfrm>
          <a:off x="1043608" y="3068960"/>
          <a:ext cx="6912768" cy="3249311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{10A1B5D5-9B99-4C35-A422-299274C87663}</a:tableStyleId>
              </a:tblPr>
              <a:tblGrid>
                <a:gridCol w="4072876"/>
                <a:gridCol w="1419946"/>
                <a:gridCol w="1419946"/>
              </a:tblGrid>
              <a:tr h="745495">
                <a:tc row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Что могу сделать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gridSpan="2"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Процент школьников, отметивших данное действие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186374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8а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8б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Выключать свет на переменах, когда светло.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47%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37274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Посоветовать родителям, энергосберегающие лампы.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30%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931868">
                <a:tc>
                  <a:txBody>
                    <a:bodyPr/>
                    <a:lstStyle/>
                    <a:p>
                      <a:pPr algn="just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Не играть на компьютере целый день, не включать одновременно компьютер, телевизор, магнитофон в одной комнате.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45%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34%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  <a:tr h="55912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Включать свет, электроприборы по мере необходимости.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>
                          <a:effectLst/>
                        </a:rPr>
                        <a:t>75%</a:t>
                      </a:r>
                      <a:endParaRPr lang="ru-RU" sz="120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ru-RU" sz="1400" dirty="0">
                          <a:effectLst/>
                        </a:rPr>
                        <a:t>55%</a:t>
                      </a:r>
                      <a:endParaRPr lang="ru-RU" sz="1200" dirty="0">
                        <a:effectLst/>
                        <a:latin typeface="Times New Roman"/>
                        <a:ea typeface="Times New Roman"/>
                      </a:endParaRPr>
                    </a:p>
                  </a:txBody>
                  <a:tcPr marL="68580" marR="68580" marT="0" marB="0"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1651421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i="1" dirty="0">
                <a:solidFill>
                  <a:schemeClr val="bg1"/>
                </a:solidFill>
                <a:effectLst/>
              </a:rPr>
              <a:t>Заключение</a:t>
            </a:r>
            <a:endParaRPr lang="ru-RU" i="1" dirty="0">
              <a:solidFill>
                <a:schemeClr val="bg1"/>
              </a:solidFill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ru-RU" b="1" i="1" dirty="0">
                <a:solidFill>
                  <a:schemeClr val="bg1"/>
                </a:solidFill>
              </a:rPr>
              <a:t>«Встал поутру, умылся, привел себя в порядок – и сразу же приведи в порядок свою планету».</a:t>
            </a:r>
            <a:endParaRPr lang="ru-RU" i="1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30419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r>
              <a:rPr lang="ru-RU" b="1" i="1" dirty="0">
                <a:solidFill>
                  <a:srgbClr val="FF0000"/>
                </a:solidFill>
              </a:rPr>
              <a:t>Гипотеза</a:t>
            </a:r>
            <a:r>
              <a:rPr lang="ru-RU" b="1" i="1" dirty="0"/>
              <a:t>: </a:t>
            </a:r>
            <a:r>
              <a:rPr lang="ru-RU" i="1" dirty="0"/>
              <a:t>Если каждый будет знать, как правильно, практично, экономно и бережно пользоваться электроэнергией, то сократятся расходы по оплате за электроэнергию, а также будут   сохранены  электроэнергетические ресурсы.</a:t>
            </a:r>
            <a:r>
              <a:rPr lang="ru-RU" b="1" i="1" dirty="0"/>
              <a:t> </a:t>
            </a:r>
            <a:endParaRPr lang="ru-RU" i="1" dirty="0"/>
          </a:p>
          <a:p>
            <a:r>
              <a:rPr lang="ru-RU" b="1" i="1" dirty="0">
                <a:solidFill>
                  <a:srgbClr val="FF0000"/>
                </a:solidFill>
              </a:rPr>
              <a:t>Цель</a:t>
            </a:r>
            <a:r>
              <a:rPr lang="ru-RU" b="1" i="1" dirty="0"/>
              <a:t>: </a:t>
            </a:r>
            <a:r>
              <a:rPr lang="ru-RU" i="1" dirty="0"/>
              <a:t>выяснение проблем потребления электроэнергии.</a:t>
            </a:r>
          </a:p>
          <a:p>
            <a:r>
              <a:rPr lang="ru-RU" b="1" i="1" dirty="0"/>
              <a:t> </a:t>
            </a:r>
            <a:r>
              <a:rPr lang="ru-RU" b="1" i="1" dirty="0">
                <a:solidFill>
                  <a:srgbClr val="FF0000"/>
                </a:solidFill>
              </a:rPr>
              <a:t>Задачи</a:t>
            </a:r>
            <a:r>
              <a:rPr lang="ru-RU" b="1" i="1" dirty="0"/>
              <a:t>: </a:t>
            </a:r>
            <a:endParaRPr lang="ru-RU" i="1" dirty="0"/>
          </a:p>
          <a:p>
            <a:pPr marL="0" lvl="0" indent="0">
              <a:buNone/>
            </a:pPr>
            <a:r>
              <a:rPr lang="en-US" i="1" dirty="0" smtClean="0"/>
              <a:t>     1.</a:t>
            </a:r>
            <a:r>
              <a:rPr lang="ru-RU" i="1" dirty="0" smtClean="0"/>
              <a:t>Изучить </a:t>
            </a:r>
            <a:r>
              <a:rPr lang="ru-RU" i="1" dirty="0"/>
              <a:t>литературу по проблеме потребления электроэнергии в РФ.</a:t>
            </a:r>
          </a:p>
          <a:p>
            <a:pPr marL="0" lvl="0" indent="0">
              <a:buNone/>
            </a:pPr>
            <a:r>
              <a:rPr lang="en-US" i="1" dirty="0" smtClean="0"/>
              <a:t>     2.</a:t>
            </a:r>
            <a:r>
              <a:rPr lang="ru-RU" i="1" dirty="0" smtClean="0"/>
              <a:t>Рассчитать </a:t>
            </a:r>
            <a:r>
              <a:rPr lang="ru-RU" i="1" dirty="0"/>
              <a:t>потери электроэнергии.</a:t>
            </a:r>
          </a:p>
          <a:p>
            <a:pPr marL="0" lvl="0" indent="0">
              <a:buNone/>
            </a:pPr>
            <a:r>
              <a:rPr lang="en-US" i="1" dirty="0" smtClean="0"/>
              <a:t>     3.</a:t>
            </a:r>
            <a:r>
              <a:rPr lang="ru-RU" i="1" dirty="0" smtClean="0"/>
              <a:t>Провести </a:t>
            </a:r>
            <a:r>
              <a:rPr lang="ru-RU" i="1" dirty="0"/>
              <a:t>анкету «Выявление знаний и культуры потребления человеком электроэнергии» среди учащихся 8 классов.</a:t>
            </a:r>
          </a:p>
          <a:p>
            <a:pPr marL="0" lvl="0" indent="0">
              <a:buNone/>
            </a:pPr>
            <a:r>
              <a:rPr lang="en-US" i="1" dirty="0" smtClean="0"/>
              <a:t>     4.</a:t>
            </a:r>
            <a:r>
              <a:rPr lang="ru-RU" i="1" dirty="0" smtClean="0"/>
              <a:t>Составить </a:t>
            </a:r>
            <a:r>
              <a:rPr lang="ru-RU" i="1" dirty="0"/>
              <a:t>буклет «Экологической катастрофе – нет!».</a:t>
            </a:r>
          </a:p>
          <a:p>
            <a:pPr marL="0" lvl="0" indent="0">
              <a:buNone/>
            </a:pPr>
            <a:r>
              <a:rPr lang="en-US" i="1" dirty="0" smtClean="0"/>
              <a:t>     5.</a:t>
            </a:r>
            <a:r>
              <a:rPr lang="ru-RU" i="1" dirty="0" smtClean="0"/>
              <a:t>    </a:t>
            </a:r>
            <a:r>
              <a:rPr lang="ru-RU" i="1" dirty="0"/>
              <a:t>Составить памятку по использованию электроэнергии в учебном кабинете.</a:t>
            </a:r>
          </a:p>
          <a:p>
            <a:pPr marL="0" lvl="0" indent="0">
              <a:buNone/>
            </a:pPr>
            <a:r>
              <a:rPr lang="en-US" i="1" dirty="0" smtClean="0"/>
              <a:t>     6.</a:t>
            </a:r>
            <a:r>
              <a:rPr lang="ru-RU" i="1" dirty="0" smtClean="0"/>
              <a:t>Провести </a:t>
            </a:r>
            <a:r>
              <a:rPr lang="ru-RU" i="1" dirty="0"/>
              <a:t>классные часы:</a:t>
            </a:r>
          </a:p>
          <a:p>
            <a:pPr marL="0" indent="0">
              <a:buNone/>
            </a:pPr>
            <a:r>
              <a:rPr lang="en-US" i="1" dirty="0" smtClean="0"/>
              <a:t>     7.</a:t>
            </a:r>
            <a:r>
              <a:rPr lang="ru-RU" i="1" dirty="0" smtClean="0"/>
              <a:t>Беседа </a:t>
            </a:r>
            <a:r>
              <a:rPr lang="ru-RU" i="1" dirty="0"/>
              <a:t>«Экономим электроэнергию – бережём планету!» (для учащихся 1-4 классов).  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6380146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b="1" i="1" dirty="0">
                <a:solidFill>
                  <a:srgbClr val="FF0000"/>
                </a:solidFill>
              </a:rPr>
              <a:t>Проблема: </a:t>
            </a:r>
            <a:r>
              <a:rPr lang="ru-RU" sz="2000" i="1" dirty="0"/>
              <a:t>актуальные ли проблемы</a:t>
            </a:r>
            <a:r>
              <a:rPr lang="ru-RU" sz="2000" b="1" i="1" dirty="0"/>
              <a:t> </a:t>
            </a:r>
            <a:r>
              <a:rPr lang="ru-RU" sz="2000" i="1" dirty="0"/>
              <a:t>потребления электроэнергии</a:t>
            </a:r>
          </a:p>
          <a:p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Объект: </a:t>
            </a:r>
            <a:r>
              <a:rPr lang="ru-RU" sz="2000" i="1" dirty="0"/>
              <a:t>электрическая энергия</a:t>
            </a:r>
          </a:p>
          <a:p>
            <a:r>
              <a:rPr lang="ru-RU" sz="2000" b="1" i="1" dirty="0"/>
              <a:t> </a:t>
            </a:r>
            <a:r>
              <a:rPr lang="ru-RU" sz="2000" b="1" i="1" dirty="0">
                <a:solidFill>
                  <a:srgbClr val="FF0000"/>
                </a:solidFill>
              </a:rPr>
              <a:t>Предмет исследования: </a:t>
            </a:r>
            <a:r>
              <a:rPr lang="ru-RU" sz="2000" i="1" dirty="0"/>
              <a:t>электропотребление</a:t>
            </a:r>
          </a:p>
          <a:p>
            <a:r>
              <a:rPr lang="ru-RU" sz="2000" i="1" dirty="0">
                <a:solidFill>
                  <a:srgbClr val="FF0000"/>
                </a:solidFill>
              </a:rPr>
              <a:t> </a:t>
            </a:r>
            <a:r>
              <a:rPr lang="ru-RU" sz="2000" b="1" i="1" dirty="0" smtClean="0">
                <a:solidFill>
                  <a:srgbClr val="FF0000"/>
                </a:solidFill>
              </a:rPr>
              <a:t>Использованные </a:t>
            </a:r>
            <a:r>
              <a:rPr lang="ru-RU" sz="2000" b="1" i="1" dirty="0">
                <a:solidFill>
                  <a:srgbClr val="FF0000"/>
                </a:solidFill>
              </a:rPr>
              <a:t>методы и приёмы: </a:t>
            </a:r>
            <a:endParaRPr lang="ru-RU" sz="2000" i="1" dirty="0">
              <a:solidFill>
                <a:srgbClr val="FF0000"/>
              </a:solidFill>
            </a:endParaRPr>
          </a:p>
          <a:p>
            <a:pPr marL="0" lvl="0" indent="0">
              <a:buNone/>
            </a:pPr>
            <a:r>
              <a:rPr lang="en-US" sz="2000" i="1" dirty="0" smtClean="0"/>
              <a:t>       1.</a:t>
            </a:r>
            <a:r>
              <a:rPr lang="ru-RU" sz="2000" i="1" dirty="0" smtClean="0"/>
              <a:t>Анализ </a:t>
            </a:r>
            <a:r>
              <a:rPr lang="ru-RU" sz="2000" i="1" dirty="0"/>
              <a:t>и систематизация литературных источников и информационных данных.</a:t>
            </a:r>
          </a:p>
          <a:p>
            <a:pPr marL="0" lvl="0" indent="0">
              <a:buNone/>
            </a:pPr>
            <a:r>
              <a:rPr lang="en-US" sz="2000" i="1" dirty="0" smtClean="0"/>
              <a:t>      2.</a:t>
            </a:r>
            <a:r>
              <a:rPr lang="ru-RU" sz="2000" i="1" dirty="0" smtClean="0"/>
              <a:t>Оценка </a:t>
            </a:r>
            <a:r>
              <a:rPr lang="ru-RU" sz="2000" i="1" dirty="0"/>
              <a:t>реального потребления энергии приборов освещения путём расчета.</a:t>
            </a:r>
          </a:p>
          <a:p>
            <a:pPr marL="0" lvl="0" indent="0">
              <a:buNone/>
            </a:pPr>
            <a:r>
              <a:rPr lang="en-US" sz="2000" i="1" dirty="0" smtClean="0"/>
              <a:t>      3.</a:t>
            </a:r>
            <a:r>
              <a:rPr lang="ru-RU" sz="2000" i="1" dirty="0" smtClean="0"/>
              <a:t>Социологический </a:t>
            </a:r>
            <a:r>
              <a:rPr lang="ru-RU" sz="2000" i="1" dirty="0"/>
              <a:t>опрос учащихся.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1300610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ru-RU" b="1" i="1" dirty="0"/>
              <a:t>Особенности электроэнергетики в  России</a:t>
            </a:r>
            <a:endParaRPr lang="ru-RU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800" i="1" dirty="0">
                <a:solidFill>
                  <a:srgbClr val="FF0000"/>
                </a:solidFill>
              </a:rPr>
              <a:t>Российская энергетика – это: тепловые, гидравлические, атомные электростанций. Общая их мощность составляет 210 млн квт.</a:t>
            </a:r>
          </a:p>
        </p:txBody>
      </p:sp>
    </p:spTree>
    <p:extLst>
      <p:ext uri="{BB962C8B-B14F-4D97-AF65-F5344CB8AC3E}">
        <p14:creationId xmlns:p14="http://schemas.microsoft.com/office/powerpoint/2010/main" val="3198499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2050" name="Picture 2" descr="C:\Documents and Settings\Admin\Рабочий стол\BalakovoNPP3.jpg"/>
          <p:cNvPicPr>
            <a:picLocks noGrp="1" noChangeAspect="1" noChangeArrowheads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950341"/>
            <a:ext cx="4019742" cy="26795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C:\Documents and Settings\Admin\Рабочий стол\0012-007-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20072" y="938242"/>
            <a:ext cx="3312368" cy="266429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2" name="Picture 4" descr="C:\Documents and Settings\Admin\Рабочий стол\tec.jpe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3933056"/>
            <a:ext cx="3810000" cy="27146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3" name="Picture 5" descr="C:\Documents and Settings\Admin\Рабочий стол\1313402009.jpg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66438" y="3665680"/>
            <a:ext cx="3866002" cy="290301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15556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Тепловая электростанция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sz="1800" i="1" dirty="0">
                <a:solidFill>
                  <a:srgbClr val="00B050"/>
                </a:solidFill>
              </a:rPr>
              <a:t>В России можно выделить два основных вида электростанций- тепловые и гидростанций. Около 65% всей электроэнергии России производится на тепловых электростанциях.  Большинство городов России снабжаются именно ТЭС. Часто в городах используются </a:t>
            </a:r>
            <a:r>
              <a:rPr lang="ru-RU" sz="1800" i="1" dirty="0" smtClean="0">
                <a:solidFill>
                  <a:srgbClr val="00B050"/>
                </a:solidFill>
              </a:rPr>
              <a:t>ТЭЦ-теплоэлектроцентрали</a:t>
            </a:r>
            <a:r>
              <a:rPr lang="ru-RU" sz="1800" i="1" dirty="0">
                <a:solidFill>
                  <a:srgbClr val="00B050"/>
                </a:solidFill>
              </a:rPr>
              <a:t>, производящие не только электроэнергию, но и тепло в виде горячей воды</a:t>
            </a:r>
            <a:r>
              <a:rPr lang="ru-RU" dirty="0">
                <a:solidFill>
                  <a:srgbClr val="00B050"/>
                </a:solidFill>
              </a:rPr>
              <a:t>. </a:t>
            </a:r>
          </a:p>
        </p:txBody>
      </p:sp>
      <p:pic>
        <p:nvPicPr>
          <p:cNvPr id="3075" name="Picture 3" descr="C:\Documents and Settings\Admin\Рабочий стол\1495893413_original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16016" y="3717032"/>
            <a:ext cx="3861049" cy="257403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63446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Гидроэлектростанция </a:t>
            </a:r>
            <a:endParaRPr lang="ru-RU" b="1" i="1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000" i="1" dirty="0">
                <a:solidFill>
                  <a:srgbClr val="00B0F0"/>
                </a:solidFill>
              </a:rPr>
              <a:t>ГЭС производят наиболее дешевую электроэнергию, но имеют довольно-таки большую себестоимость постройки. Современные ГЭС позволяют производить до 7 </a:t>
            </a:r>
            <a:r>
              <a:rPr lang="ru-RU" sz="2000" i="1" dirty="0" smtClean="0">
                <a:solidFill>
                  <a:srgbClr val="00B0F0"/>
                </a:solidFill>
              </a:rPr>
              <a:t>миллионов кВт </a:t>
            </a:r>
            <a:r>
              <a:rPr lang="ru-RU" sz="2000" i="1" dirty="0">
                <a:solidFill>
                  <a:srgbClr val="00B0F0"/>
                </a:solidFill>
              </a:rPr>
              <a:t>энергии, что двое превышает показатели действующих в настоящее время ТЭС и АЭС. </a:t>
            </a:r>
          </a:p>
        </p:txBody>
      </p:sp>
      <p:pic>
        <p:nvPicPr>
          <p:cNvPr id="4098" name="Picture 2" descr="C:\Documents and Settings\Admin\Рабочий стол\Bureyskaya-HPP-00.jpg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3573016"/>
            <a:ext cx="4939159" cy="308647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8440734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Атомная электростанция</a:t>
            </a:r>
            <a:endParaRPr lang="ru-RU" b="1" i="1" dirty="0"/>
          </a:p>
        </p:txBody>
      </p:sp>
      <p:pic>
        <p:nvPicPr>
          <p:cNvPr id="4" name="Picture 3" descr="C:\Documents and Settings\Admin\Рабочий стол\obninskaja-aes-2.jpg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4005064"/>
            <a:ext cx="3697639" cy="246355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5" name="Прямоугольник 4"/>
          <p:cNvSpPr/>
          <p:nvPr/>
        </p:nvSpPr>
        <p:spPr>
          <a:xfrm>
            <a:off x="323528" y="1988840"/>
            <a:ext cx="8460432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ru-RU" i="1" dirty="0">
                <a:solidFill>
                  <a:srgbClr val="0070C0"/>
                </a:solidFill>
              </a:rPr>
              <a:t>Первая в мире АЭС – </a:t>
            </a:r>
            <a:r>
              <a:rPr lang="ru-RU" i="1" dirty="0" err="1">
                <a:solidFill>
                  <a:srgbClr val="0070C0"/>
                </a:solidFill>
              </a:rPr>
              <a:t>Обнинская</a:t>
            </a:r>
            <a:r>
              <a:rPr lang="ru-RU" i="1" dirty="0">
                <a:solidFill>
                  <a:srgbClr val="0070C0"/>
                </a:solidFill>
              </a:rPr>
              <a:t> была пущена в 1954 году в России. АЭС являются наиболее современным видом электростанций</a:t>
            </a:r>
            <a:r>
              <a:rPr lang="ru-RU" i="1" dirty="0" smtClean="0">
                <a:solidFill>
                  <a:srgbClr val="0070C0"/>
                </a:solidFill>
              </a:rPr>
              <a:t>.</a:t>
            </a:r>
            <a:r>
              <a:rPr lang="ru-RU" b="1" i="1" dirty="0">
                <a:solidFill>
                  <a:srgbClr val="EE8012"/>
                </a:solidFill>
              </a:rPr>
              <a:t> </a:t>
            </a:r>
            <a:r>
              <a:rPr lang="ru-RU" i="1" dirty="0">
                <a:solidFill>
                  <a:srgbClr val="0070C0"/>
                </a:solidFill>
              </a:rPr>
              <a:t>Не загрязняют окружающую среду; </a:t>
            </a:r>
            <a:r>
              <a:rPr lang="ru-RU" i="1" dirty="0" smtClean="0">
                <a:solidFill>
                  <a:srgbClr val="0070C0"/>
                </a:solidFill>
              </a:rPr>
              <a:t>Могут </a:t>
            </a:r>
            <a:r>
              <a:rPr lang="ru-RU" i="1" dirty="0">
                <a:solidFill>
                  <a:srgbClr val="0070C0"/>
                </a:solidFill>
              </a:rPr>
              <a:t>быть размещены практически везде. </a:t>
            </a:r>
            <a:r>
              <a:rPr lang="ru-RU" i="1" dirty="0" smtClean="0">
                <a:solidFill>
                  <a:srgbClr val="0070C0"/>
                </a:solidFill>
              </a:rPr>
              <a:t>Однако </a:t>
            </a:r>
            <a:r>
              <a:rPr lang="ru-RU" i="1" dirty="0">
                <a:solidFill>
                  <a:srgbClr val="0070C0"/>
                </a:solidFill>
              </a:rPr>
              <a:t>в работе АЭС есть и минусы: </a:t>
            </a:r>
            <a:r>
              <a:rPr lang="ru-RU" i="1" dirty="0" smtClean="0">
                <a:solidFill>
                  <a:srgbClr val="0070C0"/>
                </a:solidFill>
              </a:rPr>
              <a:t>Захоронение </a:t>
            </a:r>
            <a:r>
              <a:rPr lang="ru-RU" i="1" dirty="0">
                <a:solidFill>
                  <a:srgbClr val="0070C0"/>
                </a:solidFill>
              </a:rPr>
              <a:t>радиоактивных отходов; </a:t>
            </a:r>
            <a:r>
              <a:rPr lang="ru-RU" i="1" dirty="0" smtClean="0">
                <a:solidFill>
                  <a:srgbClr val="0070C0"/>
                </a:solidFill>
              </a:rPr>
              <a:t>Катастрофические </a:t>
            </a:r>
            <a:r>
              <a:rPr lang="ru-RU" i="1" dirty="0">
                <a:solidFill>
                  <a:srgbClr val="0070C0"/>
                </a:solidFill>
              </a:rPr>
              <a:t>последствия аварий </a:t>
            </a:r>
            <a:r>
              <a:rPr lang="en-US" i="1" dirty="0">
                <a:solidFill>
                  <a:srgbClr val="0070C0"/>
                </a:solidFill>
              </a:rPr>
              <a:t>;</a:t>
            </a:r>
            <a:r>
              <a:rPr lang="ru-RU" i="1" dirty="0" smtClean="0">
                <a:solidFill>
                  <a:srgbClr val="0070C0"/>
                </a:solidFill>
              </a:rPr>
              <a:t>Тепловое </a:t>
            </a:r>
            <a:r>
              <a:rPr lang="ru-RU" i="1" dirty="0">
                <a:solidFill>
                  <a:srgbClr val="0070C0"/>
                </a:solidFill>
              </a:rPr>
              <a:t>загрязнение водоёмов.</a:t>
            </a:r>
            <a:r>
              <a:rPr lang="ru-RU" i="1" dirty="0">
                <a:solidFill>
                  <a:srgbClr val="EE8012"/>
                </a:solidFill>
              </a:rPr>
              <a:t> </a:t>
            </a:r>
            <a:br>
              <a:rPr lang="ru-RU" i="1" dirty="0">
                <a:solidFill>
                  <a:srgbClr val="EE8012"/>
                </a:solidFill>
              </a:rPr>
            </a:br>
            <a:endParaRPr lang="ru-RU" i="1" dirty="0">
              <a:solidFill>
                <a:srgbClr val="EE8012"/>
              </a:solidFill>
            </a:endParaRPr>
          </a:p>
          <a:p>
            <a:r>
              <a:rPr lang="ru-RU" i="1" dirty="0">
                <a:solidFill>
                  <a:srgbClr val="FFC000"/>
                </a:solidFill>
              </a:rPr>
              <a:t/>
            </a:r>
            <a:br>
              <a:rPr lang="ru-RU" i="1" dirty="0">
                <a:solidFill>
                  <a:srgbClr val="FFC000"/>
                </a:solidFill>
              </a:rPr>
            </a:br>
            <a:r>
              <a:rPr lang="ru-RU" i="1" dirty="0">
                <a:solidFill>
                  <a:srgbClr val="FFC000"/>
                </a:solidFill>
              </a:rPr>
              <a:t/>
            </a:r>
            <a:br>
              <a:rPr lang="ru-RU" i="1" dirty="0">
                <a:solidFill>
                  <a:srgbClr val="FFC000"/>
                </a:solidFill>
              </a:rPr>
            </a:br>
            <a:endParaRPr lang="ru-RU" i="1" dirty="0">
              <a:solidFill>
                <a:srgbClr val="FFC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5077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i="1" dirty="0" smtClean="0"/>
              <a:t>Практическая часть</a:t>
            </a:r>
            <a:endParaRPr lang="ru-RU" b="1" i="1" dirty="0"/>
          </a:p>
        </p:txBody>
      </p:sp>
      <p:sp>
        <p:nvSpPr>
          <p:cNvPr id="6" name="Объект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667512" lvl="2" indent="0">
              <a:buNone/>
            </a:pPr>
            <a:r>
              <a:rPr lang="ru-RU" sz="1800" i="1" dirty="0" smtClean="0">
                <a:solidFill>
                  <a:srgbClr val="0070C0"/>
                </a:solidFill>
              </a:rPr>
              <a:t>Расчёты </a:t>
            </a:r>
            <a:r>
              <a:rPr lang="ru-RU" sz="1800" i="1" dirty="0">
                <a:solidFill>
                  <a:srgbClr val="0070C0"/>
                </a:solidFill>
              </a:rPr>
              <a:t>потери электроэнергии моей семье</a:t>
            </a:r>
          </a:p>
          <a:p>
            <a:pPr marL="0" indent="0">
              <a:buNone/>
            </a:pPr>
            <a:r>
              <a:rPr lang="ru-RU" sz="1800" i="1" dirty="0">
                <a:solidFill>
                  <a:srgbClr val="0070C0"/>
                </a:solidFill>
              </a:rPr>
              <a:t>Я решил подсчитать потери электрической энергии в моей семье. </a:t>
            </a:r>
          </a:p>
          <a:p>
            <a:pPr marL="0" indent="0">
              <a:buNone/>
            </a:pPr>
            <a:r>
              <a:rPr lang="ru-RU" sz="1800" i="1" dirty="0">
                <a:solidFill>
                  <a:srgbClr val="0070C0"/>
                </a:solidFill>
              </a:rPr>
              <a:t>Был взят период с  27 марта –по 2 апреля 2018 года.</a:t>
            </a:r>
          </a:p>
          <a:p>
            <a:pPr marL="0" indent="0">
              <a:buNone/>
            </a:pPr>
            <a:r>
              <a:rPr lang="ru-RU" sz="1800" i="1" dirty="0">
                <a:solidFill>
                  <a:srgbClr val="0070C0"/>
                </a:solidFill>
              </a:rPr>
              <a:t>С 27 марта – 13802,5 кВт по 2 апреля – 13840,5 кВт разница за 7 дней составила 38,0 кВт.</a:t>
            </a:r>
          </a:p>
          <a:p>
            <a:endParaRPr lang="ru-RU" dirty="0"/>
          </a:p>
        </p:txBody>
      </p:sp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38220710"/>
              </p:ext>
            </p:extLst>
          </p:nvPr>
        </p:nvGraphicFramePr>
        <p:xfrm>
          <a:off x="1403648" y="3645024"/>
          <a:ext cx="6096000" cy="736600"/>
        </p:xfrm>
        <a:graphic>
          <a:graphicData uri="http://schemas.openxmlformats.org/drawingml/2006/table">
            <a:tbl>
              <a:tblPr firstRow="1" bandRow="1">
                <a:tableStyleId>{FABFCF23-3B69-468F-B69F-88F6DE6A72F2}</a:tableStyleId>
              </a:tblPr>
              <a:tblGrid>
                <a:gridCol w="2032000"/>
                <a:gridCol w="2032000"/>
                <a:gridCol w="2032000"/>
              </a:tblGrid>
              <a:tr h="149736">
                <a:tc>
                  <a:txBody>
                    <a:bodyPr/>
                    <a:lstStyle/>
                    <a:p>
                      <a:r>
                        <a:rPr lang="ru-RU" dirty="0" smtClean="0"/>
                        <a:t>Текущие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Предыдущие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Разница</a:t>
                      </a:r>
                      <a:endParaRPr lang="ru-RU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dirty="0" smtClean="0"/>
                        <a:t>13802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5</a:t>
                      </a:r>
                      <a:r>
                        <a:rPr lang="ru-RU" baseline="0" dirty="0" smtClean="0"/>
                        <a:t> кВт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13840</a:t>
                      </a:r>
                      <a:r>
                        <a:rPr lang="en-US" dirty="0" smtClean="0"/>
                        <a:t>,</a:t>
                      </a:r>
                      <a:r>
                        <a:rPr lang="ru-RU" dirty="0" smtClean="0"/>
                        <a:t>5 кВт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38 кВт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74948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37</TotalTime>
  <Words>442</Words>
  <Application>Microsoft Office PowerPoint</Application>
  <PresentationFormat>Экран (4:3)</PresentationFormat>
  <Paragraphs>67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Поток</vt:lpstr>
      <vt:lpstr>« Как сэкономить электричество? » </vt:lpstr>
      <vt:lpstr>Презентация PowerPoint</vt:lpstr>
      <vt:lpstr>Презентация PowerPoint</vt:lpstr>
      <vt:lpstr>Особенности электроэнергетики в  России</vt:lpstr>
      <vt:lpstr>Презентация PowerPoint</vt:lpstr>
      <vt:lpstr>Тепловая электростанция</vt:lpstr>
      <vt:lpstr>Гидроэлектростанция </vt:lpstr>
      <vt:lpstr>Атомная электростанция</vt:lpstr>
      <vt:lpstr>Практическая часть</vt:lpstr>
      <vt:lpstr>Обработка результатов анкетирования </vt:lpstr>
      <vt:lpstr>Заключение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« Как сэкономить электричество? »</dc:title>
  <dc:creator>Admin</dc:creator>
  <cp:lastModifiedBy>User</cp:lastModifiedBy>
  <cp:revision>12</cp:revision>
  <dcterms:created xsi:type="dcterms:W3CDTF">2018-04-05T13:05:04Z</dcterms:created>
  <dcterms:modified xsi:type="dcterms:W3CDTF">2018-10-01T06:30:37Z</dcterms:modified>
</cp:coreProperties>
</file>