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DFBE2F-CDC7-489A-8D22-A61E33D70500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0E7DB3-7F4D-4399-A819-82BC3C80FDC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1"/>
                </a:solidFill>
                <a:effectLst/>
              </a:rPr>
              <a:t>« Как сэкономить электричество? »</a:t>
            </a:r>
            <a:br>
              <a:rPr lang="ru-RU" i="1" dirty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/>
              <a:t>Выполнил:</a:t>
            </a:r>
            <a:endParaRPr lang="ru-RU" sz="1600" i="1" dirty="0"/>
          </a:p>
          <a:p>
            <a:r>
              <a:rPr lang="ru-RU" sz="1600" i="1" dirty="0"/>
              <a:t>Бондарев Роман</a:t>
            </a:r>
          </a:p>
          <a:p>
            <a:r>
              <a:rPr lang="ru-RU" sz="1600" i="1" dirty="0" smtClean="0"/>
              <a:t>Учащийся 9«Б</a:t>
            </a:r>
            <a:r>
              <a:rPr lang="ru-RU" sz="1600" i="1" dirty="0"/>
              <a:t>» класса</a:t>
            </a:r>
          </a:p>
          <a:p>
            <a:r>
              <a:rPr lang="ru-RU" sz="1600" i="1" dirty="0">
                <a:solidFill>
                  <a:schemeClr val="bg1"/>
                </a:solidFill>
              </a:rPr>
              <a:t>                                                                             </a:t>
            </a:r>
          </a:p>
          <a:p>
            <a:r>
              <a:rPr lang="ru-RU" sz="1600" i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600" i="1" dirty="0">
                <a:solidFill>
                  <a:schemeClr val="bg1"/>
                </a:solidFill>
              </a:rPr>
              <a:t> </a:t>
            </a:r>
          </a:p>
          <a:p>
            <a:r>
              <a:rPr lang="ru-RU" sz="1600" b="1" i="1" dirty="0"/>
              <a:t>             </a:t>
            </a:r>
            <a:r>
              <a:rPr lang="ru-RU" sz="1600" i="1" dirty="0"/>
              <a:t>                                                                   </a:t>
            </a:r>
            <a:r>
              <a:rPr lang="ru-RU" sz="1600" b="1" i="1" dirty="0"/>
              <a:t>Проверила:</a:t>
            </a:r>
            <a:endParaRPr lang="ru-RU" sz="1600" i="1" dirty="0"/>
          </a:p>
          <a:p>
            <a:r>
              <a:rPr lang="ru-RU" sz="1600" i="1" dirty="0"/>
              <a:t>                                                                          </a:t>
            </a:r>
            <a:r>
              <a:rPr lang="ru-RU" sz="1600" i="1" dirty="0" err="1"/>
              <a:t>Мастерова</a:t>
            </a:r>
            <a:r>
              <a:rPr lang="ru-RU" sz="1600" i="1" dirty="0"/>
              <a:t> Мария Владимировна, учитель физики</a:t>
            </a:r>
          </a:p>
          <a:p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5392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Обработка результатов анкетирования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Мнения </a:t>
            </a:r>
            <a:r>
              <a:rPr lang="ru-RU" sz="2000" b="1" i="1" dirty="0">
                <a:solidFill>
                  <a:srgbClr val="0070C0"/>
                </a:solidFill>
              </a:rPr>
              <a:t>школьников о том, что они могут сами сделать, чтобы сэкономить потребление электроэнергии в школе и </a:t>
            </a:r>
            <a:r>
              <a:rPr lang="ru-RU" sz="2000" b="1" i="1" dirty="0" smtClean="0">
                <a:solidFill>
                  <a:srgbClr val="0070C0"/>
                </a:solidFill>
              </a:rPr>
              <a:t>дома.</a:t>
            </a:r>
          </a:p>
          <a:p>
            <a:pPr marL="0" indent="0" algn="ctr">
              <a:buNone/>
            </a:pPr>
            <a:endParaRPr lang="ru-RU" sz="20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2000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909932"/>
              </p:ext>
            </p:extLst>
          </p:nvPr>
        </p:nvGraphicFramePr>
        <p:xfrm>
          <a:off x="1043608" y="3068960"/>
          <a:ext cx="6912768" cy="32493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4072876"/>
                <a:gridCol w="1419946"/>
                <a:gridCol w="1419946"/>
              </a:tblGrid>
              <a:tr h="7454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могу сделать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школьников, отметивших данное действие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Выключать свет на переменах, когда светло.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2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Посоветовать родителям, энергосберегающие лампы.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1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играть на компьютере целый день, не включать одновременно компьютер, телевизор, магнитофон в одной комнате.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9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Включать свет, электроприборы по мере необходимости.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1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chemeClr val="bg1"/>
                </a:solidFill>
                <a:effectLst/>
              </a:rPr>
              <a:t>Заключение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1"/>
                </a:solidFill>
              </a:rPr>
              <a:t>«Встал поутру, умылся, привел себя в порядок – и сразу же приведи в порядок свою планету».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Гипотеза</a:t>
            </a:r>
            <a:r>
              <a:rPr lang="ru-RU" b="1" i="1" dirty="0"/>
              <a:t>: </a:t>
            </a:r>
            <a:r>
              <a:rPr lang="ru-RU" i="1" dirty="0"/>
              <a:t>Если каждый будет знать, как правильно, практично, экономно и бережно пользоваться электроэнергией, то сократятся расходы по оплате за электроэнергию, а также будут   сохранены  электроэнергетические ресурсы.</a:t>
            </a:r>
            <a:r>
              <a:rPr lang="ru-RU" b="1" i="1" dirty="0"/>
              <a:t> </a:t>
            </a:r>
            <a:endParaRPr lang="ru-RU" i="1" dirty="0"/>
          </a:p>
          <a:p>
            <a:r>
              <a:rPr lang="ru-RU" b="1" i="1" dirty="0">
                <a:solidFill>
                  <a:srgbClr val="FF0000"/>
                </a:solidFill>
              </a:rPr>
              <a:t>Цель</a:t>
            </a:r>
            <a:r>
              <a:rPr lang="ru-RU" b="1" i="1" dirty="0"/>
              <a:t>: </a:t>
            </a:r>
            <a:r>
              <a:rPr lang="ru-RU" i="1" dirty="0"/>
              <a:t>выяснение проблем потребления электроэнергии.</a:t>
            </a:r>
          </a:p>
          <a:p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Задачи</a:t>
            </a:r>
            <a:r>
              <a:rPr lang="ru-RU" b="1" i="1" dirty="0"/>
              <a:t>: </a:t>
            </a:r>
            <a:endParaRPr lang="ru-RU" i="1" dirty="0"/>
          </a:p>
          <a:p>
            <a:pPr marL="0" lvl="0" indent="0">
              <a:buNone/>
            </a:pPr>
            <a:r>
              <a:rPr lang="en-US" i="1" dirty="0" smtClean="0"/>
              <a:t>     1.</a:t>
            </a:r>
            <a:r>
              <a:rPr lang="ru-RU" i="1" dirty="0" smtClean="0"/>
              <a:t>Изучить </a:t>
            </a:r>
            <a:r>
              <a:rPr lang="ru-RU" i="1" dirty="0"/>
              <a:t>литературу по проблеме потребления электроэнергии в РФ.</a:t>
            </a:r>
          </a:p>
          <a:p>
            <a:pPr marL="0" lvl="0" indent="0">
              <a:buNone/>
            </a:pPr>
            <a:r>
              <a:rPr lang="en-US" i="1" dirty="0" smtClean="0"/>
              <a:t>     2.</a:t>
            </a:r>
            <a:r>
              <a:rPr lang="ru-RU" i="1" dirty="0" smtClean="0"/>
              <a:t>Рассчитать </a:t>
            </a:r>
            <a:r>
              <a:rPr lang="ru-RU" i="1" dirty="0"/>
              <a:t>потери электроэнергии.</a:t>
            </a:r>
          </a:p>
          <a:p>
            <a:pPr marL="0" lvl="0" indent="0">
              <a:buNone/>
            </a:pPr>
            <a:r>
              <a:rPr lang="en-US" i="1" dirty="0" smtClean="0"/>
              <a:t>     3.</a:t>
            </a:r>
            <a:r>
              <a:rPr lang="ru-RU" i="1" dirty="0" smtClean="0"/>
              <a:t>Провести </a:t>
            </a:r>
            <a:r>
              <a:rPr lang="ru-RU" i="1" dirty="0"/>
              <a:t>анкету «Выявление знаний и культуры потребления человеком электроэнергии» среди учащихся 8 классов.</a:t>
            </a:r>
          </a:p>
          <a:p>
            <a:pPr marL="0" lvl="0" indent="0">
              <a:buNone/>
            </a:pPr>
            <a:r>
              <a:rPr lang="en-US" i="1" dirty="0" smtClean="0"/>
              <a:t>     4.</a:t>
            </a:r>
            <a:r>
              <a:rPr lang="ru-RU" i="1" dirty="0" smtClean="0"/>
              <a:t>Составить </a:t>
            </a:r>
            <a:r>
              <a:rPr lang="ru-RU" i="1" dirty="0"/>
              <a:t>буклет «Экологической катастрофе – нет!».</a:t>
            </a:r>
          </a:p>
          <a:p>
            <a:pPr marL="0" lvl="0" indent="0">
              <a:buNone/>
            </a:pPr>
            <a:r>
              <a:rPr lang="en-US" i="1" dirty="0" smtClean="0"/>
              <a:t>     5.</a:t>
            </a:r>
            <a:r>
              <a:rPr lang="ru-RU" i="1" dirty="0" smtClean="0"/>
              <a:t>    </a:t>
            </a:r>
            <a:r>
              <a:rPr lang="ru-RU" i="1" dirty="0"/>
              <a:t>Составить памятку по использованию электроэнергии в учебном кабинете.</a:t>
            </a:r>
          </a:p>
          <a:p>
            <a:pPr marL="0" lvl="0" indent="0">
              <a:buNone/>
            </a:pPr>
            <a:r>
              <a:rPr lang="en-US" i="1" dirty="0" smtClean="0"/>
              <a:t>     6.</a:t>
            </a:r>
            <a:r>
              <a:rPr lang="ru-RU" i="1" dirty="0" smtClean="0"/>
              <a:t>Провести </a:t>
            </a:r>
            <a:r>
              <a:rPr lang="ru-RU" i="1" dirty="0"/>
              <a:t>классные часы:</a:t>
            </a:r>
          </a:p>
          <a:p>
            <a:pPr marL="0" indent="0">
              <a:buNone/>
            </a:pPr>
            <a:r>
              <a:rPr lang="en-US" i="1" dirty="0" smtClean="0"/>
              <a:t>     7.</a:t>
            </a:r>
            <a:r>
              <a:rPr lang="ru-RU" i="1" dirty="0" smtClean="0"/>
              <a:t>Беседа </a:t>
            </a:r>
            <a:r>
              <a:rPr lang="ru-RU" i="1" dirty="0"/>
              <a:t>«Экономим электроэнергию – бережём планету!» (для учащихся 1-4 классов).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0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Проблема: </a:t>
            </a:r>
            <a:r>
              <a:rPr lang="ru-RU" sz="2000" i="1" dirty="0"/>
              <a:t>актуальные ли проблемы</a:t>
            </a:r>
            <a:r>
              <a:rPr lang="ru-RU" sz="2000" b="1" i="1" dirty="0"/>
              <a:t> </a:t>
            </a:r>
            <a:r>
              <a:rPr lang="ru-RU" sz="2000" i="1" dirty="0"/>
              <a:t>потребления электроэнергии</a:t>
            </a:r>
          </a:p>
          <a:p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FF0000"/>
                </a:solidFill>
              </a:rPr>
              <a:t>Объект: </a:t>
            </a:r>
            <a:r>
              <a:rPr lang="ru-RU" sz="2000" i="1" dirty="0"/>
              <a:t>электрическая энергия</a:t>
            </a:r>
          </a:p>
          <a:p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FF0000"/>
                </a:solidFill>
              </a:rPr>
              <a:t>Предмет исследования: </a:t>
            </a:r>
            <a:r>
              <a:rPr lang="ru-RU" sz="2000" i="1" dirty="0"/>
              <a:t>электропотребление</a:t>
            </a:r>
          </a:p>
          <a:p>
            <a:r>
              <a:rPr lang="ru-RU" sz="2000" i="1" dirty="0">
                <a:solidFill>
                  <a:srgbClr val="FF0000"/>
                </a:solidFill>
              </a:rPr>
              <a:t> </a:t>
            </a:r>
            <a:r>
              <a:rPr lang="ru-RU" sz="2000" b="1" i="1" dirty="0" smtClean="0">
                <a:solidFill>
                  <a:srgbClr val="FF0000"/>
                </a:solidFill>
              </a:rPr>
              <a:t>Использованные </a:t>
            </a:r>
            <a:r>
              <a:rPr lang="ru-RU" sz="2000" b="1" i="1" dirty="0">
                <a:solidFill>
                  <a:srgbClr val="FF0000"/>
                </a:solidFill>
              </a:rPr>
              <a:t>методы и приёмы: </a:t>
            </a:r>
            <a:endParaRPr lang="ru-RU" sz="2000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000" i="1" dirty="0" smtClean="0"/>
              <a:t>       1.</a:t>
            </a:r>
            <a:r>
              <a:rPr lang="ru-RU" sz="2000" i="1" dirty="0" smtClean="0"/>
              <a:t>Анализ </a:t>
            </a:r>
            <a:r>
              <a:rPr lang="ru-RU" sz="2000" i="1" dirty="0"/>
              <a:t>и систематизация литературных источников и информационных данных.</a:t>
            </a:r>
          </a:p>
          <a:p>
            <a:pPr marL="0" lvl="0" indent="0">
              <a:buNone/>
            </a:pPr>
            <a:r>
              <a:rPr lang="en-US" sz="2000" i="1" dirty="0" smtClean="0"/>
              <a:t>      2.</a:t>
            </a:r>
            <a:r>
              <a:rPr lang="ru-RU" sz="2000" i="1" dirty="0" smtClean="0"/>
              <a:t>Оценка </a:t>
            </a:r>
            <a:r>
              <a:rPr lang="ru-RU" sz="2000" i="1" dirty="0"/>
              <a:t>реального потребления энергии приборов освещения путём расчета.</a:t>
            </a:r>
          </a:p>
          <a:p>
            <a:pPr marL="0" lvl="0" indent="0">
              <a:buNone/>
            </a:pPr>
            <a:r>
              <a:rPr lang="en-US" sz="2000" i="1" dirty="0" smtClean="0"/>
              <a:t>      3.</a:t>
            </a:r>
            <a:r>
              <a:rPr lang="ru-RU" sz="2000" i="1" dirty="0" smtClean="0"/>
              <a:t>Социологический </a:t>
            </a:r>
            <a:r>
              <a:rPr lang="ru-RU" sz="2000" i="1" dirty="0"/>
              <a:t>опрос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0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Особенности электроэнергетики в  России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Российская энергетика – это: тепловые, гидравлические, атомные электростанций. Общая их мощность составляет 210 млн квт.</a:t>
            </a:r>
          </a:p>
        </p:txBody>
      </p:sp>
    </p:spTree>
    <p:extLst>
      <p:ext uri="{BB962C8B-B14F-4D97-AF65-F5344CB8AC3E}">
        <p14:creationId xmlns:p14="http://schemas.microsoft.com/office/powerpoint/2010/main" val="3198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BalakovoNPP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50341"/>
            <a:ext cx="4019742" cy="267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0012-007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38242"/>
            <a:ext cx="331236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Рабочий стол\tec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810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Admin\Рабочий стол\13134020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38" y="3665680"/>
            <a:ext cx="3866002" cy="290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5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Тепловая электростанция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i="1" dirty="0">
                <a:solidFill>
                  <a:srgbClr val="00B050"/>
                </a:solidFill>
              </a:rPr>
              <a:t>В России можно выделить два основных вида электростанций- тепловые и гидростанций. Около 65% всей электроэнергии России производится на тепловых электростанциях.  Большинство городов России снабжаются именно ТЭС. Часто в городах используются </a:t>
            </a:r>
            <a:r>
              <a:rPr lang="ru-RU" sz="1800" i="1" dirty="0" smtClean="0">
                <a:solidFill>
                  <a:srgbClr val="00B050"/>
                </a:solidFill>
              </a:rPr>
              <a:t>ТЭЦ-теплоэлектроцентрали</a:t>
            </a:r>
            <a:r>
              <a:rPr lang="ru-RU" sz="1800" i="1" dirty="0">
                <a:solidFill>
                  <a:srgbClr val="00B050"/>
                </a:solidFill>
              </a:rPr>
              <a:t>, производящие не только электроэнергию, но и тепло в виде горячей воды</a:t>
            </a:r>
            <a:r>
              <a:rPr lang="ru-RU" dirty="0">
                <a:solidFill>
                  <a:srgbClr val="00B050"/>
                </a:solidFill>
              </a:rPr>
              <a:t>. </a:t>
            </a:r>
          </a:p>
        </p:txBody>
      </p:sp>
      <p:pic>
        <p:nvPicPr>
          <p:cNvPr id="3075" name="Picture 3" descr="C:\Documents and Settings\Admin\Рабочий стол\1495893413_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861049" cy="257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3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Гидроэлектростанция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solidFill>
                  <a:srgbClr val="00B0F0"/>
                </a:solidFill>
              </a:rPr>
              <a:t>ГЭС производят наиболее дешевую электроэнергию, но имеют довольно-таки большую себестоимость постройки. Современные ГЭС позволяют производить до 7 </a:t>
            </a:r>
            <a:r>
              <a:rPr lang="ru-RU" sz="2000" i="1" dirty="0" smtClean="0">
                <a:solidFill>
                  <a:srgbClr val="00B0F0"/>
                </a:solidFill>
              </a:rPr>
              <a:t>миллионов кВт </a:t>
            </a:r>
            <a:r>
              <a:rPr lang="ru-RU" sz="2000" i="1" dirty="0">
                <a:solidFill>
                  <a:srgbClr val="00B0F0"/>
                </a:solidFill>
              </a:rPr>
              <a:t>энергии, что двое превышает показатели действующих в настоящее время ТЭС и АЭС. </a:t>
            </a:r>
          </a:p>
        </p:txBody>
      </p:sp>
      <p:pic>
        <p:nvPicPr>
          <p:cNvPr id="4098" name="Picture 2" descr="C:\Documents and Settings\Admin\Рабочий стол\Bureyskaya-HPP-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4939159" cy="308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Атомная электростанция</a:t>
            </a:r>
            <a:endParaRPr lang="ru-RU" b="1" i="1" dirty="0"/>
          </a:p>
        </p:txBody>
      </p:sp>
      <p:pic>
        <p:nvPicPr>
          <p:cNvPr id="4" name="Picture 3" descr="C:\Documents and Settings\Admin\Рабочий стол\obninskaja-aes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3697639" cy="246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988840"/>
            <a:ext cx="8460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>
                <a:solidFill>
                  <a:srgbClr val="0070C0"/>
                </a:solidFill>
              </a:rPr>
              <a:t>Первая в мире АЭС – </a:t>
            </a:r>
            <a:r>
              <a:rPr lang="ru-RU" i="1" dirty="0" err="1">
                <a:solidFill>
                  <a:srgbClr val="0070C0"/>
                </a:solidFill>
              </a:rPr>
              <a:t>Обнинская</a:t>
            </a:r>
            <a:r>
              <a:rPr lang="ru-RU" i="1" dirty="0">
                <a:solidFill>
                  <a:srgbClr val="0070C0"/>
                </a:solidFill>
              </a:rPr>
              <a:t> была пущена в 1954 году в России. АЭС являются наиболее современным видом электростанций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  <a:r>
              <a:rPr lang="ru-RU" b="1" i="1" dirty="0">
                <a:solidFill>
                  <a:srgbClr val="EE8012"/>
                </a:solidFill>
              </a:rPr>
              <a:t> </a:t>
            </a:r>
            <a:r>
              <a:rPr lang="ru-RU" i="1" dirty="0">
                <a:solidFill>
                  <a:srgbClr val="0070C0"/>
                </a:solidFill>
              </a:rPr>
              <a:t>Не загрязняют окружающую среду; </a:t>
            </a:r>
            <a:r>
              <a:rPr lang="ru-RU" i="1" dirty="0" smtClean="0">
                <a:solidFill>
                  <a:srgbClr val="0070C0"/>
                </a:solidFill>
              </a:rPr>
              <a:t>Могут </a:t>
            </a:r>
            <a:r>
              <a:rPr lang="ru-RU" i="1" dirty="0">
                <a:solidFill>
                  <a:srgbClr val="0070C0"/>
                </a:solidFill>
              </a:rPr>
              <a:t>быть размещены практически везде. </a:t>
            </a:r>
            <a:r>
              <a:rPr lang="ru-RU" i="1" dirty="0" smtClean="0">
                <a:solidFill>
                  <a:srgbClr val="0070C0"/>
                </a:solidFill>
              </a:rPr>
              <a:t>Однако </a:t>
            </a:r>
            <a:r>
              <a:rPr lang="ru-RU" i="1" dirty="0">
                <a:solidFill>
                  <a:srgbClr val="0070C0"/>
                </a:solidFill>
              </a:rPr>
              <a:t>в работе АЭС есть и минусы: </a:t>
            </a:r>
            <a:r>
              <a:rPr lang="ru-RU" i="1" dirty="0" smtClean="0">
                <a:solidFill>
                  <a:srgbClr val="0070C0"/>
                </a:solidFill>
              </a:rPr>
              <a:t>Захоронение </a:t>
            </a:r>
            <a:r>
              <a:rPr lang="ru-RU" i="1" dirty="0">
                <a:solidFill>
                  <a:srgbClr val="0070C0"/>
                </a:solidFill>
              </a:rPr>
              <a:t>радиоактивных отходов; </a:t>
            </a:r>
            <a:r>
              <a:rPr lang="ru-RU" i="1" dirty="0" smtClean="0">
                <a:solidFill>
                  <a:srgbClr val="0070C0"/>
                </a:solidFill>
              </a:rPr>
              <a:t>Катастрофические </a:t>
            </a:r>
            <a:r>
              <a:rPr lang="ru-RU" i="1" dirty="0">
                <a:solidFill>
                  <a:srgbClr val="0070C0"/>
                </a:solidFill>
              </a:rPr>
              <a:t>последствия аварий </a:t>
            </a:r>
            <a:r>
              <a:rPr lang="en-US" i="1" dirty="0">
                <a:solidFill>
                  <a:srgbClr val="0070C0"/>
                </a:solidFill>
              </a:rPr>
              <a:t>;</a:t>
            </a:r>
            <a:r>
              <a:rPr lang="ru-RU" i="1" dirty="0" smtClean="0">
                <a:solidFill>
                  <a:srgbClr val="0070C0"/>
                </a:solidFill>
              </a:rPr>
              <a:t>Тепловое </a:t>
            </a:r>
            <a:r>
              <a:rPr lang="ru-RU" i="1" dirty="0">
                <a:solidFill>
                  <a:srgbClr val="0070C0"/>
                </a:solidFill>
              </a:rPr>
              <a:t>загрязнение водоёмов.</a:t>
            </a:r>
            <a:r>
              <a:rPr lang="ru-RU" i="1" dirty="0">
                <a:solidFill>
                  <a:srgbClr val="EE8012"/>
                </a:solidFill>
              </a:rPr>
              <a:t> </a:t>
            </a:r>
            <a:br>
              <a:rPr lang="ru-RU" i="1" dirty="0">
                <a:solidFill>
                  <a:srgbClr val="EE8012"/>
                </a:solidFill>
              </a:rPr>
            </a:br>
            <a:endParaRPr lang="ru-RU" i="1" dirty="0">
              <a:solidFill>
                <a:srgbClr val="EE8012"/>
              </a:solidFill>
            </a:endParaRPr>
          </a:p>
          <a:p>
            <a:r>
              <a:rPr lang="ru-RU" i="1" dirty="0">
                <a:solidFill>
                  <a:srgbClr val="FFC000"/>
                </a:solidFill>
              </a:rPr>
              <a:t/>
            </a:r>
            <a:br>
              <a:rPr lang="ru-RU" i="1" dirty="0">
                <a:solidFill>
                  <a:srgbClr val="FFC000"/>
                </a:solidFill>
              </a:rPr>
            </a:br>
            <a:r>
              <a:rPr lang="ru-RU" i="1" dirty="0">
                <a:solidFill>
                  <a:srgbClr val="FFC000"/>
                </a:solidFill>
              </a:rPr>
              <a:t/>
            </a:r>
            <a:br>
              <a:rPr lang="ru-RU" i="1" dirty="0">
                <a:solidFill>
                  <a:srgbClr val="FFC000"/>
                </a:solidFill>
              </a:rPr>
            </a:br>
            <a:endParaRPr lang="ru-RU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Практическая часть</a:t>
            </a:r>
            <a:endParaRPr lang="ru-RU" b="1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7512" lvl="2" indent="0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Расчёты </a:t>
            </a:r>
            <a:r>
              <a:rPr lang="ru-RU" sz="1800" i="1" dirty="0">
                <a:solidFill>
                  <a:srgbClr val="0070C0"/>
                </a:solidFill>
              </a:rPr>
              <a:t>потери электроэнергии моей семье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0070C0"/>
                </a:solidFill>
              </a:rPr>
              <a:t>Я решил подсчитать потери электрической энергии в моей семье. 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0070C0"/>
                </a:solidFill>
              </a:rPr>
              <a:t>Был взят период с  27 марта –по 2 апреля 2018 года.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0070C0"/>
                </a:solidFill>
              </a:rPr>
              <a:t>С 27 марта – 13802,5 кВт по 2 апреля – 13840,5 кВт разница за 7 дней составила 38,0 кВт.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20710"/>
              </p:ext>
            </p:extLst>
          </p:nvPr>
        </p:nvGraphicFramePr>
        <p:xfrm>
          <a:off x="1403648" y="3645024"/>
          <a:ext cx="6096000" cy="736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32000"/>
                <a:gridCol w="2032000"/>
                <a:gridCol w="2032000"/>
              </a:tblGrid>
              <a:tr h="149736">
                <a:tc>
                  <a:txBody>
                    <a:bodyPr/>
                    <a:lstStyle/>
                    <a:p>
                      <a:r>
                        <a:rPr lang="ru-RU" dirty="0" smtClean="0"/>
                        <a:t>Текущие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Предыдущие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Разница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13802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кВт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13840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5 кВт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кВт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9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442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 Как сэкономить электричество? » </vt:lpstr>
      <vt:lpstr>Презентация PowerPoint</vt:lpstr>
      <vt:lpstr>Презентация PowerPoint</vt:lpstr>
      <vt:lpstr>Особенности электроэнергетики в  России</vt:lpstr>
      <vt:lpstr>Презентация PowerPoint</vt:lpstr>
      <vt:lpstr>Тепловая электростанция</vt:lpstr>
      <vt:lpstr>Гидроэлектростанция </vt:lpstr>
      <vt:lpstr>Атомная электростанция</vt:lpstr>
      <vt:lpstr>Практическая часть</vt:lpstr>
      <vt:lpstr>Обработка результатов анкетирования </vt:lpstr>
      <vt:lpstr>Заключение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Как сэкономить электричество? »</dc:title>
  <dc:creator>Admin</dc:creator>
  <cp:lastModifiedBy>User</cp:lastModifiedBy>
  <cp:revision>12</cp:revision>
  <dcterms:created xsi:type="dcterms:W3CDTF">2018-04-05T13:05:04Z</dcterms:created>
  <dcterms:modified xsi:type="dcterms:W3CDTF">2018-10-01T06:30:37Z</dcterms:modified>
</cp:coreProperties>
</file>