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312" r:id="rId3"/>
    <p:sldId id="313" r:id="rId4"/>
    <p:sldId id="314" r:id="rId5"/>
    <p:sldId id="315" r:id="rId6"/>
    <p:sldId id="316" r:id="rId7"/>
    <p:sldId id="304" r:id="rId8"/>
    <p:sldId id="311" r:id="rId9"/>
    <p:sldId id="260" r:id="rId10"/>
    <p:sldId id="305" r:id="rId11"/>
    <p:sldId id="306" r:id="rId12"/>
    <p:sldId id="307" r:id="rId13"/>
    <p:sldId id="259" r:id="rId14"/>
    <p:sldId id="261" r:id="rId15"/>
    <p:sldId id="289" r:id="rId16"/>
    <p:sldId id="288" r:id="rId17"/>
    <p:sldId id="290" r:id="rId18"/>
    <p:sldId id="291" r:id="rId19"/>
    <p:sldId id="292" r:id="rId20"/>
    <p:sldId id="294" r:id="rId21"/>
    <p:sldId id="262" r:id="rId22"/>
    <p:sldId id="299" r:id="rId23"/>
    <p:sldId id="310" r:id="rId24"/>
    <p:sldId id="295" r:id="rId25"/>
    <p:sldId id="263" r:id="rId26"/>
    <p:sldId id="296" r:id="rId27"/>
    <p:sldId id="297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25AE7-FD3E-49A8-B563-6D1369A86011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3867A-4DBF-4341-BB3C-EE88B3ACC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4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A82D-669F-4AC3-8698-8F053D2285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864-9942-4A63-81E4-93114CE65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0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A82D-669F-4AC3-8698-8F053D2285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864-9942-4A63-81E4-93114CE65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5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A82D-669F-4AC3-8698-8F053D2285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864-9942-4A63-81E4-93114CE65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1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A82D-669F-4AC3-8698-8F053D2285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864-9942-4A63-81E4-93114CE65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A82D-669F-4AC3-8698-8F053D2285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864-9942-4A63-81E4-93114CE65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5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A82D-669F-4AC3-8698-8F053D2285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864-9942-4A63-81E4-93114CE65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6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A82D-669F-4AC3-8698-8F053D2285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864-9942-4A63-81E4-93114CE65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0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A82D-669F-4AC3-8698-8F053D2285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864-9942-4A63-81E4-93114CE65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7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A82D-669F-4AC3-8698-8F053D2285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864-9942-4A63-81E4-93114CE65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6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A82D-669F-4AC3-8698-8F053D2285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864-9942-4A63-81E4-93114CE65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8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A82D-669F-4AC3-8698-8F053D2285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B864-9942-4A63-81E4-93114CE65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6A82D-669F-4AC3-8698-8F053D2285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6B864-9942-4A63-81E4-93114CE655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5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_________Microsoft_Word1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_________Microsoft_Word2.doc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rospsy.ru/node/668" TargetMode="External"/><Relationship Id="rId3" Type="http://schemas.openxmlformats.org/officeDocument/2006/relationships/hyperlink" Target="https://rospsy.ru/node/680" TargetMode="External"/><Relationship Id="rId7" Type="http://schemas.openxmlformats.org/officeDocument/2006/relationships/hyperlink" Target="https://rospsy.ru/no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spsy.ru/node/670" TargetMode="External"/><Relationship Id="rId5" Type="http://schemas.openxmlformats.org/officeDocument/2006/relationships/hyperlink" Target="https://rospsy.ru/node/870" TargetMode="External"/><Relationship Id="rId4" Type="http://schemas.openxmlformats.org/officeDocument/2006/relationships/hyperlink" Target="https://rospsy.ru/node/717" TargetMode="External"/><Relationship Id="rId9" Type="http://schemas.openxmlformats.org/officeDocument/2006/relationships/hyperlink" Target="https://rospsy.ru/node/86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_________Microsoft_Word3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ler.ru/bookauthor/adv.rus.30000.6k8qi5.s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linical-psy.ru/wp-content/uploads/Programma-dlya-starshego-shkolnogo-vozrasta.pdf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clinical-psy.ru/wp-content/uploads/Programma-dlya-starshego-shkolnogo-vozrasta.pdf" TargetMode="External"/><Relationship Id="rId3" Type="http://schemas.openxmlformats.org/officeDocument/2006/relationships/hyperlink" Target="http://window.edu.ru/resource/278/61278/files/szou_2.pdf" TargetMode="External"/><Relationship Id="rId7" Type="http://schemas.openxmlformats.org/officeDocument/2006/relationships/hyperlink" Target="https://gigabaza.ru/doc/73802-p2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olp-nvschool.edu.tomsk.ru/poleznye-navyki-5-9-klass/" TargetMode="External"/><Relationship Id="rId5" Type="http://schemas.openxmlformats.org/officeDocument/2006/relationships/hyperlink" Target="https://kopilkaurokov.ru/vneurochka/planirovanie/proghrammapovnieurochnoidieiatielnostipolieznyieprivychki" TargetMode="External"/><Relationship Id="rId4" Type="http://schemas.openxmlformats.org/officeDocument/2006/relationships/hyperlink" Target="https://cyberpedia.su/6x9862.html" TargetMode="External"/><Relationship Id="rId9" Type="http://schemas.openxmlformats.org/officeDocument/2006/relationships/hyperlink" Target="http://www.book.lib-i.ru/25psihologiya/506026-2-volshebnaya-strana-chuvstv-programma-profilaktiki-zloupotrebleniya-psihoaktivnimi-veschestvami-dl.php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n.ru/?d=document/2prof&amp;f=document/index" TargetMode="External"/><Relationship Id="rId3" Type="http://schemas.openxmlformats.org/officeDocument/2006/relationships/hyperlink" Target="https://www.alib.ru/5_skazka_o_tebe_i_drugih_w1t26eacce3856f17d5561e1ed060a6606b8a.html" TargetMode="External"/><Relationship Id="rId7" Type="http://schemas.openxmlformats.org/officeDocument/2006/relationships/hyperlink" Target="https://zdd.1sept.ru/view_article.php?ID=20090230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csd24.ru/mediateka/metodicheskaya-kopilka-stsenarii-zanyatij-prazdnikov-s-detmi/item/277-vybirayu-zhizn-programma-d-o-m-deti-obrazovanie-militsiya-uchebno-metodicheskoe-posobie-dlya-sotrudnikov-pravookhranitelnykh-organov-i-uchitelej-avtory-sostaviteli-s-v-goranskaya-o-s-baranova-2-izd-petrozavodsk-2002-192-s.html" TargetMode="External"/><Relationship Id="rId5" Type="http://schemas.openxmlformats.org/officeDocument/2006/relationships/hyperlink" Target="https://proshkolu.ru/club/ksrz/file2/2158802" TargetMode="External"/><Relationship Id="rId10" Type="http://schemas.openxmlformats.org/officeDocument/2006/relationships/hyperlink" Target="https://mgppu.ru/about/publications/deviant_behaviour" TargetMode="External"/><Relationship Id="rId4" Type="http://schemas.openxmlformats.org/officeDocument/2006/relationships/hyperlink" Target="https://ru.scribd.com/doc/22006877/&#1055;&#1088;&#1086;&#1075;&#1088;&#1072;&#1084;&#1084;&#1072;-&#1087;&#1077;&#1076;&#1072;&#1075;&#1086;&#1075;&#1080;&#1095;&#1077;&#1089;&#1082;&#1086;&#1081;-&#1087;&#1088;&#1086;&#1092;&#1080;&#1083;&#1072;&#1082;&#1090;&#1080;&#1082;&#1080;-&#1085;&#1072;&#1088;&#1082;&#1086;&#1090;&#1080;&#1079;&#1084;&#1072;-&#1089;&#1088;&#1077;&#1076;&#1080;-&#1084;&#1083;&#1072;&#1076;&#1096;&#1080;&#1093;-&#1096;&#1082;&#1086;&#1083;&#1100;&#1085;&#1080;&#1082;&#1086;&#1074;" TargetMode="External"/><Relationship Id="rId9" Type="http://schemas.openxmlformats.org/officeDocument/2006/relationships/hyperlink" Target="http://www.5port.ru/makarticheva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0%D0%BD%D0%B3%D0%BB%D0%B8%D0%B9%D1%81%D0%BA%D0%B8%D0%B9_%D1%8F%D0%B7%D1%8B%D0%BA" TargetMode="External"/><Relationship Id="rId5" Type="http://schemas.openxmlformats.org/officeDocument/2006/relationships/hyperlink" Target="https://ru.wikipedia.org/wiki/%D0%A1%D0%BE%D1%86%D0%B8%D0%B0%D0%BB%D1%8C%D0%BD%D0%B0%D1%8F_%D0%BD%D0%BE%D1%80%D0%BC%D0%B0" TargetMode="External"/><Relationship Id="rId4" Type="http://schemas.openxmlformats.org/officeDocument/2006/relationships/hyperlink" Target="https://ru.wikipedia.org/wiki/%D0%9B%D0%B0%D1%82%D0%B8%D0%BD%D1%81%D0%BA%D0%B8%D0%B9_%D1%8F%D0%B7%D1%8B%D0%B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95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16632"/>
            <a:ext cx="711053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«Профилактика </a:t>
            </a:r>
            <a:r>
              <a:rPr lang="ru-RU" sz="5400" b="1" i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5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поведения»</a:t>
            </a:r>
            <a:endParaRPr lang="ru-RU" sz="4400" b="1" i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6891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94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48164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56" y="-1"/>
            <a:ext cx="9225308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2400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обучающихся с </a:t>
            </a:r>
            <a:r>
              <a:rPr lang="ru-RU" sz="2400" b="1" i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девиантным</a:t>
            </a:r>
            <a:r>
              <a:rPr lang="ru-RU" sz="2400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общественно опасным) </a:t>
            </a:r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поведением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2400" b="1" i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Индивидуальный скрининг                 Массовый скрининг</a:t>
            </a:r>
          </a:p>
          <a:p>
            <a:endParaRPr lang="ru-RU" sz="2400" b="1" i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endParaRPr lang="ru-RU" sz="2400" b="1" i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Психолого-педагогическое</a:t>
            </a:r>
          </a:p>
          <a:p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наблюдение                                              СПТ   </a:t>
            </a:r>
          </a:p>
          <a:p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Социометрическое </a:t>
            </a:r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исследование</a:t>
            </a:r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ru-RU" sz="2400" b="1" i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1475656" y="908720"/>
            <a:ext cx="86409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1331640" y="2060848"/>
            <a:ext cx="1132704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6084168" y="908720"/>
            <a:ext cx="1080120" cy="561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084168" y="2025770"/>
            <a:ext cx="1080120" cy="489204"/>
          </a:xfrm>
          <a:prstGeom prst="downArrow">
            <a:avLst>
              <a:gd name="adj1" fmla="val 50000"/>
              <a:gd name="adj2" fmla="val 56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16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844"/>
            <a:ext cx="91788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еятельность </a:t>
            </a:r>
            <a:r>
              <a:rPr lang="ru-RU" sz="2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педагога-психолога, педагогических работников, классных руководителей 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 результатам предлагаемых </a:t>
            </a:r>
            <a:r>
              <a:rPr lang="ru-RU" sz="2200" b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скрининговых</a:t>
            </a:r>
            <a:r>
              <a:rPr lang="ru-RU" sz="2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мероприятий осуществляется в виде следующих форм работы:</a:t>
            </a:r>
            <a:br>
              <a:rPr lang="ru-RU" sz="2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Групповая: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9552" y="1844824"/>
            <a:ext cx="7975798" cy="4896544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крепление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индивидуально-психологических факторов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защиты: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программ, направленных на развитие навыков целеполагания, прогнозирования;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– реализация программ развития навыков уверенного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отказа,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ассертивного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поведения, развития субъектной позиции;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– реализация программ обучения навыкам рефлексии и аргументации с использованием игровых форм взаимодействия, дебатов и дискуссий;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– проведение развивающих занятий по коррекции иррациональных убеждений и формированию рациональных установок, развитие психоэмоциональной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– проведение развивающих занятий, направленные на преодоление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деструктивных психоэмоциональных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состояний (тревога, страх, вина, гнев/агрессия, обида и др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деятельности, способствующей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самопроявлению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обучающихся, раскрывающей их интересы и увлечения: проекты по поддержке хобби, создание условий по обмену опытом увлечений, оформление классных комнат.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54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844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еятельность </a:t>
            </a:r>
            <a:r>
              <a:rPr lang="ru-RU" sz="2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педагога-психолога, педагогических работников, классных руководителей 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 результатам предлагаемых </a:t>
            </a:r>
            <a:r>
              <a:rPr lang="ru-RU" sz="2200" b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скрининговых</a:t>
            </a:r>
            <a:r>
              <a:rPr lang="ru-RU" sz="2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мероприятий осуществляется в виде следующих форм работы:</a:t>
            </a:r>
            <a:br>
              <a:rPr lang="ru-RU" sz="2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Групповая: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9552" y="1844824"/>
            <a:ext cx="7975798" cy="4896544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Укрепление социально-средовых факторов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защиты:</a:t>
            </a:r>
          </a:p>
          <a:p>
            <a:pPr>
              <a:buFontTx/>
              <a:buChar char="-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универсальных педагогических методик и технологий для развития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доверительных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отношений в коллективе в целом;</a:t>
            </a:r>
          </a:p>
          <a:p>
            <a:pPr marL="0" indent="0">
              <a:buNone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проведение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социально-психологических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тренингов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, направленных на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развитие коммуникативных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навыков и организаторских способностей обучающихся;</a:t>
            </a:r>
          </a:p>
          <a:p>
            <a:pPr marL="0" indent="0">
              <a:buNone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– организация работы родительских клубов, предоставляющих родителям комфортное пространство для обсуждения вопросов воспитания и обучения детей и подростков одного коллектива;</a:t>
            </a:r>
          </a:p>
          <a:p>
            <a:pPr marL="0" indent="0">
              <a:buNone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– организация просветительской работы с родителями (законными представителями) обучающихся в целях повышения психолого-педагогической компетентности и активизации ресурсов семьи, способствующих благоприятной социализации и социальной адаптации детей и подростков;</a:t>
            </a:r>
          </a:p>
          <a:p>
            <a:pPr marL="0" indent="0">
              <a:buNone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– вовлечение обучающихся в общешкольные дела, активную деятельность (конкурсы творческих работ, походы, организация празднований социально значимых событий и пр.);</a:t>
            </a:r>
          </a:p>
          <a:p>
            <a:pPr marL="0" indent="0">
              <a:buNone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– создание условий для участия обучающихся в спортивных мероприятиях и кружках по интересам;</a:t>
            </a:r>
          </a:p>
          <a:p>
            <a:pPr marL="0" indent="0">
              <a:buNone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– применение ресурса института наставничества в деятельности по профилактике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поведения обучающихся;</a:t>
            </a:r>
          </a:p>
          <a:p>
            <a:pPr marL="0" indent="0">
              <a:buNone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– создание условий для развития творческих способностей через посещение музеев, театров,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кинотеатров;</a:t>
            </a:r>
          </a:p>
          <a:p>
            <a:pPr marL="0" indent="0">
              <a:buNone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на базе образовательной организации кружков по интересам различной направленности (киноклубы, книжные клубы, кружки по декоративно-прикладному творчеству и пр.);</a:t>
            </a:r>
          </a:p>
          <a:p>
            <a:pPr marL="0" indent="0">
              <a:buNone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– проведение интеллектуальных игр и соревнований, викторин, конкурсов по темам здоровья, социальной активности и историко-культурных знаний и т.п.;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6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841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35" y="205418"/>
            <a:ext cx="7992888" cy="120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08912" cy="476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282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15"/>
            <a:ext cx="9654248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Социально-педагогическая и психолого-педагогическая диагностика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554301"/>
              </p:ext>
            </p:extLst>
          </p:nvPr>
        </p:nvGraphicFramePr>
        <p:xfrm>
          <a:off x="539552" y="1819274"/>
          <a:ext cx="8424936" cy="4778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Документ" r:id="rId4" imgW="9604640" imgH="5072210" progId="Word.Document.12">
                  <p:embed/>
                </p:oleObj>
              </mc:Choice>
              <mc:Fallback>
                <p:oleObj name="Документ" r:id="rId4" imgW="9604640" imgH="50722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19274"/>
                        <a:ext cx="8424936" cy="4778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88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0" y="0"/>
            <a:ext cx="9336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/>
                <a:ea typeface="Calibri"/>
              </a:rPr>
              <a:t>Социально-педагогическая и психолого-педагогическая коррекция и профилактика рецидивов</a:t>
            </a:r>
            <a:endParaRPr lang="ru-RU" sz="3200" dirty="0">
              <a:solidFill>
                <a:srgbClr val="7030A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820769"/>
              </p:ext>
            </p:extLst>
          </p:nvPr>
        </p:nvGraphicFramePr>
        <p:xfrm>
          <a:off x="323528" y="1776413"/>
          <a:ext cx="8424936" cy="4604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Документ" r:id="rId4" imgW="9604640" imgH="5205414" progId="Word.Document.12">
                  <p:embed/>
                </p:oleObj>
              </mc:Choice>
              <mc:Fallback>
                <p:oleObj name="Документ" r:id="rId4" imgW="9604640" imgH="52054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776413"/>
                        <a:ext cx="8424936" cy="4604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89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0" y="0"/>
            <a:ext cx="9336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3" y="83956"/>
            <a:ext cx="906402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66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40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ru-RU" sz="40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649486"/>
              </p:ext>
            </p:extLst>
          </p:nvPr>
        </p:nvGraphicFramePr>
        <p:xfrm>
          <a:off x="395538" y="404663"/>
          <a:ext cx="8424935" cy="47525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8869"/>
                <a:gridCol w="1732088"/>
                <a:gridCol w="1203322"/>
                <a:gridCol w="1753956"/>
                <a:gridCol w="1143324"/>
                <a:gridCol w="2293376"/>
              </a:tblGrid>
              <a:tr h="1152129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20193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6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Вовлечение в систему дополнительного образования </a:t>
                      </a:r>
                      <a:r>
                        <a:rPr lang="ru-RU" sz="900" i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(указать выше, какие кружки, секции посещает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) или содействие  в организации досуга учащегося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В начале учебного года (с момента оформления в учреждение доп.образования); контроль – до конца учебного года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Обеспечена занятость учащегося во внеурочное время; снижено количество нарушений, отсутствуют случаи совершения противоправных поступков (действий) и другое.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Классный руководитель (Ф.И.О.)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22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201930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7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Индивидуальное консультирование учащегося по личным проблемам (</a:t>
                      </a:r>
                      <a:r>
                        <a:rPr lang="ru-RU" sz="900" i="1">
                          <a:effectLst/>
                          <a:latin typeface="Times New Roman"/>
                          <a:ea typeface="Calibri"/>
                          <a:cs typeface="Calibri"/>
                        </a:rPr>
                        <a:t>по результатам диагностики и запросу – можно указать проблемы, если они понятны</a:t>
                      </a: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По запросу (разовая консультация) / еженедельно в течение четверти/ раз в месяц/ другое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Обеспечена психологическая поддержка; снято психоэмоциональное напряжение, преодолены негативные эмоциональные состояния; сформировано представление о возможностях изменения ситуации, собственного поведения,  мотивация на самоизменение, повышение информированности о  …/ другое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Педагог-психолог (Ф.И.О.),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социальный педагог (Ф.И.О.)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7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201930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8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Индивидуальная психологическая коррекция поведения / трудностей в обучении / социальной адаптации (</a:t>
                      </a:r>
                      <a:r>
                        <a:rPr lang="ru-RU" sz="900" i="1">
                          <a:effectLst/>
                          <a:latin typeface="Times New Roman"/>
                          <a:ea typeface="Calibri"/>
                          <a:cs typeface="Calibri"/>
                        </a:rPr>
                        <a:t>выбрать нужное; название программы или темы занятий прилагаются</a:t>
                      </a: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)*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В соответствии с планом работы и нагрузкой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(5-10 занятий / 1 раз в неделю-две в течение полугодия/ в течение года/другое)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Стабилизировано  или оптимизировано психоэмоциональное состояние учащегося / сформированы навыки самоконтроля/ скорректированы установки/ другое в зависимости от результатов диагностики и целей профилактической работы.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Педагог-психолог (Ф.И.О.),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9447" marR="49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474853"/>
              </p:ext>
            </p:extLst>
          </p:nvPr>
        </p:nvGraphicFramePr>
        <p:xfrm>
          <a:off x="395536" y="5214522"/>
          <a:ext cx="8424936" cy="1676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8032"/>
                <a:gridCol w="1728192"/>
                <a:gridCol w="1224136"/>
                <a:gridCol w="1766126"/>
                <a:gridCol w="1123780"/>
                <a:gridCol w="2294670"/>
              </a:tblGrid>
              <a:tr h="154158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20193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Профилактические беседы с учащимся </a:t>
                      </a:r>
                      <a:r>
                        <a:rPr lang="ru-RU" sz="1000" i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(темы прилагаются)*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классный руководитель 1 раз в неделю. Специалисты 2 раза  в месяц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Учащийся  демонстрирует информированность  о …</a:t>
                      </a:r>
                      <a:r>
                        <a:rPr lang="ru-RU" sz="1000" i="1">
                          <a:effectLst/>
                          <a:latin typeface="Times New Roman"/>
                          <a:ea typeface="Calibri"/>
                          <a:cs typeface="Calibri"/>
                        </a:rPr>
                        <a:t>(указать вопросы в соответствии с целями профилактической работы), </a:t>
                      </a: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показывает понимание  …. (</a:t>
                      </a:r>
                      <a:r>
                        <a:rPr lang="ru-RU" sz="1000" i="1">
                          <a:effectLst/>
                          <a:latin typeface="Times New Roman"/>
                          <a:ea typeface="Calibri"/>
                          <a:cs typeface="Calibri"/>
                        </a:rPr>
                        <a:t>необходимости соблюдения норм и правил поведения, последствий своих поступков и др.</a:t>
                      </a: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Классный руководитель (Ф.И.О.)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социальный педагог (Ф.И.О.)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579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0" y="0"/>
            <a:ext cx="9336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3" y="83956"/>
            <a:ext cx="906402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66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40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40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b="1" i="1" dirty="0">
                <a:solidFill>
                  <a:srgbClr val="7030A0"/>
                </a:solidFill>
                <a:latin typeface="Times New Roman"/>
                <a:ea typeface="Calibri"/>
              </a:rPr>
              <a:t>Просветительская и консультативная работа со взрослым окружением учащегося</a:t>
            </a:r>
            <a:endParaRPr lang="ru-RU" sz="3100" dirty="0">
              <a:solidFill>
                <a:srgbClr val="7030A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111209"/>
              </p:ext>
            </p:extLst>
          </p:nvPr>
        </p:nvGraphicFramePr>
        <p:xfrm>
          <a:off x="179512" y="1628801"/>
          <a:ext cx="8856984" cy="1706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4195"/>
                <a:gridCol w="1820914"/>
                <a:gridCol w="1265031"/>
                <a:gridCol w="1843902"/>
                <a:gridCol w="1201956"/>
                <a:gridCol w="2410986"/>
              </a:tblGrid>
              <a:tr h="1296143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201930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10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Профилактические беседы с родителями учащихся по вопросам предупреждения повторных нарушений,  формированию у учащегося установок (навыков)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правопослушного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поведения (</a:t>
                      </a:r>
                      <a:r>
                        <a:rPr lang="ru-RU" sz="800" i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темы прилагаются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)* - </a:t>
                      </a:r>
                      <a:r>
                        <a:rPr lang="ru-RU" sz="800" i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в том числе, с использованием ресурсов встреч со специалистами ПНД и </a:t>
                      </a:r>
                      <a:r>
                        <a:rPr lang="ru-RU" sz="800" i="1" dirty="0" err="1">
                          <a:effectLst/>
                          <a:latin typeface="Times New Roman"/>
                          <a:ea typeface="Calibri"/>
                          <a:cs typeface="Calibri"/>
                        </a:rPr>
                        <a:t>др.ведомств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2 раза в месяц и по необходимости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Родители учащегося проинформированы о … </a:t>
                      </a:r>
                      <a:r>
                        <a:rPr lang="ru-RU" sz="800" i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(указать вопросы в соответствии с целями профилактической работы),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в том числе об ответственности за … 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Создана единая система требований для учащегося.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Повысился контроль со стороны  родителей; повысилось посещение родительских собраний.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Уменьшилось количество повторных нарушений со стороны учащегося (отсутствуют повторные нарушения…) и другое.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Классный руководитель (Ф.И.О.)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социальный педагог (Ф.И.О.)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156358"/>
              </p:ext>
            </p:extLst>
          </p:nvPr>
        </p:nvGraphicFramePr>
        <p:xfrm>
          <a:off x="179512" y="3356993"/>
          <a:ext cx="8856984" cy="33760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0040"/>
                <a:gridCol w="1800200"/>
                <a:gridCol w="1224136"/>
                <a:gridCol w="1872208"/>
                <a:gridCol w="1224136"/>
                <a:gridCol w="2376264"/>
              </a:tblGrid>
              <a:tr h="2016223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201930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11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Индивидуальное консультирование родителей учащегося по вопросам  преодоления причин отклоняющегося поведения (указать темы консультаций – проблемы детско-родительских отношений, конфликтные взаимоотношения в семье, особенности семейного воспитания; развод родителей, появление второго ребенка в семье или др.) – </a:t>
                      </a:r>
                      <a:r>
                        <a:rPr lang="ru-RU" sz="800" i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в том числе с использованием ресурсов проектов БФ «Дорога к дому» и проекта «Помощь семьям, имеющим детей» (Череповецкий Центр ППМСП или областной Центр ППМСП) и др.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Раз в четверть или по запросу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Повысился уровень доверия родителей к общеобразовательному учреждению, поддерживается продуктивный контакт между семьей и представителями педагогического коллектива; родители проявляют заинтересованность в делах ребенка, принимают ответственность за решение его проблем.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Создана единая система требований для учащегося.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Другое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Классный руководитель (Ф.И.О.)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Педагог-психолог (Ф.И.О.),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Социальный педагог (Ф.И.О.)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793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201930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12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Консультирование педагогов по вопросам обеспечения индивидуального подхода к учащемуся и его семье / другое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По результатам диагностики и по запросам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Обеспечено понимание педагогами  индивидуальных особенностей учащегося и особенностей  его окружения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Создана единая система требований для учащегося / другое в соответствии с целями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0992" marR="509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Педагог-психолог (Ф.И.О.),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Социальный педагог (Ф.И.О.)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764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8" y="0"/>
            <a:ext cx="9336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Контрольно-оценочные мероприятия</a:t>
            </a:r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546677"/>
              </p:ext>
            </p:extLst>
          </p:nvPr>
        </p:nvGraphicFramePr>
        <p:xfrm>
          <a:off x="467544" y="1988840"/>
          <a:ext cx="8191821" cy="408736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0599"/>
                <a:gridCol w="1684162"/>
                <a:gridCol w="1170026"/>
                <a:gridCol w="1705425"/>
                <a:gridCol w="1111689"/>
                <a:gridCol w="2229920"/>
              </a:tblGrid>
              <a:tr h="2335637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201930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13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Административный контроль (оперативные совещания при директоре, выходы администрации на уроки, родительские собрания  и др.)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Раз в четверть/ еженедельно (в зависимости от ситуации)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Оценка динамики развития ситуации, эффективности преодоления причин отклоняющегося поведения. Внесение корректировок в план профилактической работы с учащимся.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Руководитель ОУ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Заместитель директора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729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20193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14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Совет профилактики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1 раз в месяц или по необходимости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Принятие решения о дальнейших действиях </a:t>
                      </a:r>
                      <a:r>
                        <a:rPr lang="ru-RU" sz="1000" i="1">
                          <a:effectLst/>
                          <a:latin typeface="Times New Roman"/>
                          <a:ea typeface="Calibri"/>
                          <a:cs typeface="Calibri"/>
                        </a:rPr>
                        <a:t>(снятие с учета</a:t>
                      </a: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) / корректировка программы профилактической работы или др.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Социальный педагог (Ф.И.О.)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001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" y="0"/>
            <a:ext cx="9336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/>
                <a:ea typeface="Calibri"/>
              </a:rPr>
              <a:t>Взаимодействие с субъектами профилактики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036131"/>
              </p:ext>
            </p:extLst>
          </p:nvPr>
        </p:nvGraphicFramePr>
        <p:xfrm>
          <a:off x="628650" y="1700808"/>
          <a:ext cx="7886700" cy="22322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9775"/>
                <a:gridCol w="1621432"/>
                <a:gridCol w="1126446"/>
                <a:gridCol w="1641903"/>
                <a:gridCol w="1070282"/>
                <a:gridCol w="2146862"/>
              </a:tblGrid>
              <a:tr h="223224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tabLst>
                          <a:tab pos="201930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15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Взаимодействие с субъектами профилактики по вопросам …(</a:t>
                      </a:r>
                      <a:r>
                        <a:rPr lang="ru-RU" sz="1000" i="1">
                          <a:effectLst/>
                          <a:latin typeface="Times New Roman"/>
                          <a:ea typeface="Calibri"/>
                          <a:cs typeface="Calibri"/>
                        </a:rPr>
                        <a:t>указать</a:t>
                      </a: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):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Субъекты: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ОПДН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КДНиЗП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По необходимости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Обеспечен межведомственный подход в решении проблем учащегося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Руководитель ОУ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Calibri"/>
                        </a:rPr>
                        <a:t>Социальный педагог (Ф.И.О.)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6671" marR="56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1560" y="4221087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180340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Выводы по результатам проведенной работы:</a:t>
            </a:r>
            <a:endParaRPr lang="ru-RU" dirty="0">
              <a:latin typeface="Times New Roman"/>
              <a:ea typeface="Times New Roman"/>
            </a:endParaRPr>
          </a:p>
          <a:p>
            <a:pPr marL="228600" indent="18034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10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" y="-205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0264" y="116632"/>
            <a:ext cx="93245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6891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720840"/>
            <a:ext cx="734481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«Школа – это возвышенный дух, мечта, идея, которые увлекают сразу троих – ребёнка, учителя,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родителя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и тут же реализуются. Если их нет, значит то не школа, а обычная бухгалтерия, где приходят и уходят по звонку, зарабатывают – кто деньги, кто оценки и считают дни до отпуска и минуты до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очередного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звонка…Учитель призван реализовывать мечты детей…»</a:t>
            </a:r>
          </a:p>
          <a:p>
            <a:pPr algn="r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Педагог, </a:t>
            </a: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основатель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педагогики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сотрудничества</a:t>
            </a:r>
          </a:p>
          <a:p>
            <a:pPr algn="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А.А. Захаренко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54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836712"/>
            <a:ext cx="84249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Перечень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форм документации по профилактической работе с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«трудными детьми»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32175"/>
            <a:ext cx="5256584" cy="309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497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54"/>
            <a:ext cx="9144000" cy="699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204113"/>
            <a:ext cx="9036496" cy="77559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форм отчётности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профилактике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поведения </a:t>
            </a:r>
            <a:r>
              <a:rPr lang="ru-RU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несовершеннолетних</a:t>
            </a:r>
            <a:r>
              <a:rPr lang="ru-RU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1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Положение о 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постановке/снятии обучающихся</a:t>
            </a:r>
          </a:p>
          <a:p>
            <a:r>
              <a:rPr lang="ru-RU" sz="1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(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внутришкольный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учёт, КДН );</a:t>
            </a:r>
            <a:endParaRPr lang="ru-RU" sz="1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индивидуального психолого-педагогического сопровождения (далее 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– ИППС);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Информация о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необучающихся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несовершеннолетних( в период сдачи ФСН-1);</a:t>
            </a:r>
            <a:endParaRPr lang="ru-RU" sz="14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Сведения о несовершеннолетних, систематически пропускающих учебные 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занятия(до 3 числа ежемесячно);</a:t>
            </a:r>
            <a:endParaRPr lang="ru-RU" sz="14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Информация о занятости несовершеннолетних, состоящих на профилактическом 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учёте(ежеквартально);</a:t>
            </a:r>
            <a:endParaRPr lang="ru-RU" sz="14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Форма учета отдельных категорий несовершеннолетних обучающихся, в отношении которых проводится 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ИПР(ежеквартально);</a:t>
            </a:r>
            <a:endParaRPr lang="ru-RU" sz="14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Информация о профилактической работе с семьями несовершеннолетних, состоящих на профилактическом 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учете (ежеквартально);</a:t>
            </a:r>
            <a:endParaRPr lang="ru-RU" sz="14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Информация о профилактической работе с несовершеннолетними, совершившими противоправные 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деяния (ежеквартально);</a:t>
            </a:r>
            <a:endParaRPr lang="ru-RU" sz="14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Информация о выявленных фактах жестокого обращения с 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несовершеннолетними (ежеквартально);</a:t>
            </a:r>
            <a:endParaRPr lang="ru-RU" sz="14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Сведения о несовершеннолетних, состоящих на учете в ПДН за употребление 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алкоголя (ежеквартально);</a:t>
            </a:r>
            <a:endParaRPr lang="ru-RU" sz="14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Сведения о несовершеннолетних, состоящих на учете в ПДН за употребление наркотических средств и психотропных веществ, за совершение правонарушений или преступлений в сфере незаконного оборота наркотических 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средств (ежеквартально);</a:t>
            </a:r>
            <a:endParaRPr lang="ru-RU" sz="14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Сведения о занятости несовершеннолетних, состоящих на профилактическом учете в летний 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период (3 июля, 3 августа,30 августа);</a:t>
            </a:r>
            <a:endParaRPr lang="ru-RU" sz="14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Информация о занятости несовершеннолетних, находящихся в СОП и ТЖС, в летний </a:t>
            </a:r>
            <a:r>
              <a:rPr lang="ru-RU" sz="1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период(3 июля, 3 августа,30 августа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140364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89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0" y="0"/>
            <a:ext cx="9336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3" y="83956"/>
            <a:ext cx="906402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Перечень профилактических и </a:t>
            </a:r>
            <a:r>
              <a:rPr lang="ru-RU" sz="4400" b="1" i="1" dirty="0" err="1">
                <a:solidFill>
                  <a:srgbClr val="7030A0"/>
                </a:solidFill>
                <a:latin typeface="Times New Roman"/>
                <a:ea typeface="Times New Roman"/>
              </a:rPr>
              <a:t>психокоррекционных</a:t>
            </a:r>
            <a:r>
              <a:rPr lang="ru-RU" sz="4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программ для работы с </a:t>
            </a:r>
            <a:r>
              <a:rPr lang="ru-RU" sz="44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учащимися</a:t>
            </a:r>
            <a:endParaRPr lang="ru-RU" sz="6600" b="1" i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4000" b="1" i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4" r="19697"/>
          <a:stretch/>
        </p:blipFill>
        <p:spPr>
          <a:xfrm>
            <a:off x="2267744" y="2564903"/>
            <a:ext cx="3842932" cy="366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03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74" y="-24526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7281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2"/>
            <a:ext cx="8712968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программы, рекомендуемых для организации воспитательной, профилактической и коррекционно-развивающей работы среди обучающихся в образовательной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marL="342900" indent="-342900">
              <a:buAutoNum type="arabicPeriod"/>
            </a:pPr>
            <a:r>
              <a:rPr lang="ru-RU" sz="1100" b="1" dirty="0" smtClean="0">
                <a:latin typeface="Times New Roman"/>
              </a:rPr>
              <a:t>Программа </a:t>
            </a:r>
            <a:r>
              <a:rPr lang="ru-RU" sz="1100" b="1" dirty="0">
                <a:latin typeface="Times New Roman"/>
              </a:rPr>
              <a:t>коррекции школьной </a:t>
            </a:r>
            <a:r>
              <a:rPr lang="ru-RU" sz="1100" b="1" dirty="0" err="1">
                <a:latin typeface="Times New Roman"/>
              </a:rPr>
              <a:t>дезадаптации</a:t>
            </a:r>
            <a:r>
              <a:rPr lang="ru-RU" sz="1100" b="1" dirty="0">
                <a:latin typeface="Times New Roman"/>
              </a:rPr>
              <a:t> детей младшего школьного возраста средствами арт-терапии «Я и Мы» </a:t>
            </a:r>
            <a:r>
              <a:rPr lang="ru-RU" sz="1100" dirty="0" err="1" smtClean="0">
                <a:solidFill>
                  <a:srgbClr val="000000"/>
                </a:solidFill>
                <a:latin typeface="Times New Roman"/>
              </a:rPr>
              <a:t>Дунская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Татьяна Павловна, педагог-психолог МАУ «Центр психолого-педагогической, медицинской и социальной помощи Советского района г. Челябинска», Челябинская 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</a:rPr>
              <a:t>область 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  <a:hlinkClick r:id="rId3"/>
              </a:rPr>
              <a:t>https</a:t>
            </a:r>
            <a:r>
              <a:rPr lang="ru-RU" sz="1100" dirty="0">
                <a:solidFill>
                  <a:srgbClr val="000000"/>
                </a:solidFill>
                <a:latin typeface="Times New Roman"/>
                <a:hlinkClick r:id="rId3"/>
              </a:rPr>
              <a:t>://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  <a:hlinkClick r:id="rId3"/>
              </a:rPr>
              <a:t>rospsy.ru/node/680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marL="342900" indent="-342900">
              <a:buAutoNum type="arabicPeriod" startAt="2"/>
            </a:pPr>
            <a:r>
              <a:rPr lang="ru-RU" sz="1100" b="1" dirty="0" smtClean="0">
                <a:solidFill>
                  <a:srgbClr val="000000"/>
                </a:solidFill>
                <a:latin typeface="Times New Roman"/>
              </a:rPr>
              <a:t>Методика </a:t>
            </a:r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развития эмоционального интеллекта младших школьников «Сказочный сюжет» </a:t>
            </a:r>
            <a:r>
              <a:rPr lang="ru-RU" sz="1100" dirty="0" err="1" smtClean="0">
                <a:solidFill>
                  <a:srgbClr val="000000"/>
                </a:solidFill>
                <a:latin typeface="Times New Roman"/>
              </a:rPr>
              <a:t>Баравкова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Марина Михайловна, педагог-психолог МБОУ «Средняя общеобразовательная школа № 2», г. Вяземский, Хабаровский край 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  <a:hlinkClick r:id="rId4"/>
              </a:rPr>
              <a:t>https</a:t>
            </a:r>
            <a:r>
              <a:rPr lang="ru-RU" sz="1100" dirty="0">
                <a:solidFill>
                  <a:srgbClr val="000000"/>
                </a:solidFill>
                <a:latin typeface="Times New Roman"/>
                <a:hlinkClick r:id="rId4"/>
              </a:rPr>
              <a:t>://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  <a:hlinkClick r:id="rId4"/>
              </a:rPr>
              <a:t>rospsy.ru/node/717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marL="342900" indent="-342900">
              <a:buAutoNum type="arabicPeriod" startAt="3"/>
            </a:pPr>
            <a:r>
              <a:rPr lang="ru-RU" sz="1100" b="1" dirty="0" smtClean="0">
                <a:solidFill>
                  <a:srgbClr val="000000"/>
                </a:solidFill>
                <a:latin typeface="Times New Roman"/>
              </a:rPr>
              <a:t>Комплексная </a:t>
            </a:r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программа развития субъектной </a:t>
            </a:r>
            <a:r>
              <a:rPr lang="ru-RU" sz="1100" b="1" dirty="0" err="1">
                <a:solidFill>
                  <a:srgbClr val="000000"/>
                </a:solidFill>
                <a:latin typeface="Times New Roman"/>
              </a:rPr>
              <a:t>ресурсности</a:t>
            </a:r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 обучающихся на разных возрастных этапах 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</a:rPr>
              <a:t>Гарбузова 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Анжела Михайловна, директор; </a:t>
            </a:r>
            <a:r>
              <a:rPr lang="ru-RU" sz="1100" dirty="0" err="1">
                <a:solidFill>
                  <a:srgbClr val="000000"/>
                </a:solidFill>
                <a:latin typeface="Times New Roman"/>
              </a:rPr>
              <a:t>Ильяшова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 Екатерина Анатольевна, заместитель директора по УВР; Швалева Нина Михайловна, методист по НИД; Боброва Алена Вячеславовна, педагог-психолог ; </a:t>
            </a:r>
            <a:r>
              <a:rPr lang="ru-RU" sz="1100" dirty="0" err="1">
                <a:solidFill>
                  <a:srgbClr val="000000"/>
                </a:solidFill>
                <a:latin typeface="Times New Roman"/>
              </a:rPr>
              <a:t>Мясоедова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 Ангелина Викторовна, педагог-психолог; Пищулина Любовь Викторовна, педагог-психолог МБОУ Лицей № 15, г. Пятигорск, Ставропольский край 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  <a:hlinkClick r:id="rId5"/>
              </a:rPr>
              <a:t>https</a:t>
            </a:r>
            <a:r>
              <a:rPr lang="ru-RU" sz="1100" dirty="0">
                <a:solidFill>
                  <a:srgbClr val="000000"/>
                </a:solidFill>
                <a:latin typeface="Times New Roman"/>
                <a:hlinkClick r:id="rId5"/>
              </a:rPr>
              <a:t>://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  <a:hlinkClick r:id="rId5"/>
              </a:rPr>
              <a:t>rospsy.ru/node/870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marL="342900" indent="-342900">
              <a:buAutoNum type="arabicPeriod" startAt="4"/>
            </a:pPr>
            <a:r>
              <a:rPr lang="ru-RU" sz="1100" b="1" dirty="0" smtClean="0">
                <a:solidFill>
                  <a:srgbClr val="000000"/>
                </a:solidFill>
                <a:latin typeface="Times New Roman"/>
              </a:rPr>
              <a:t>Профилактическая </a:t>
            </a:r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психолого-педагогическая программа «Я − пятиклассник»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Times New Roman"/>
              </a:rPr>
              <a:t>Гусова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Times New Roman"/>
              </a:rPr>
              <a:t>Залина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Times New Roman"/>
              </a:rPr>
              <a:t>Хаджимуратовна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, заместитель директора; </a:t>
            </a:r>
            <a:r>
              <a:rPr lang="ru-RU" sz="1100" dirty="0" err="1">
                <a:solidFill>
                  <a:srgbClr val="000000"/>
                </a:solidFill>
                <a:latin typeface="Times New Roman"/>
              </a:rPr>
              <a:t>Гобаева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 Илона Робертовна, педагог-психолог; Соболева Оксана </a:t>
            </a:r>
            <a:r>
              <a:rPr lang="ru-RU" sz="1100" dirty="0" err="1">
                <a:solidFill>
                  <a:srgbClr val="000000"/>
                </a:solidFill>
                <a:latin typeface="Times New Roman"/>
              </a:rPr>
              <a:t>Ониковна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, педагог-психолог МАУ ДО Центр психолого-педагогической, медицинской и социальной помощи Центр диагностики и консультирования «Доверие» г. Владикавказа, республика Северная Осетия − Алания 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  <a:hlinkClick r:id="rId6"/>
              </a:rPr>
              <a:t>https</a:t>
            </a:r>
            <a:r>
              <a:rPr lang="ru-RU" sz="1100" dirty="0">
                <a:solidFill>
                  <a:srgbClr val="000000"/>
                </a:solidFill>
                <a:latin typeface="Times New Roman"/>
                <a:hlinkClick r:id="rId6"/>
              </a:rPr>
              <a:t>://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  <a:hlinkClick r:id="rId6"/>
              </a:rPr>
              <a:t>rospsy.ru/node/670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marL="342900" indent="-342900">
              <a:buAutoNum type="arabicPeriod" startAt="5"/>
            </a:pPr>
            <a:r>
              <a:rPr lang="ru-RU" sz="1100" b="1" dirty="0" smtClean="0">
                <a:solidFill>
                  <a:srgbClr val="000000"/>
                </a:solidFill>
                <a:latin typeface="Times New Roman"/>
              </a:rPr>
              <a:t>Психолого-педагогическая </a:t>
            </a:r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программа «Эффективное взаимодействие» 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(для обучающихся 5 классов) </a:t>
            </a:r>
            <a:r>
              <a:rPr lang="ru-RU" sz="1100" dirty="0" err="1" smtClean="0">
                <a:solidFill>
                  <a:srgbClr val="000000"/>
                </a:solidFill>
                <a:latin typeface="Times New Roman"/>
              </a:rPr>
              <a:t>Байбородова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Э. Ю., педагог-психолог, учитель музыки МБОУ СОШ № 2, г. Павловский Посад, Московская область 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  <a:hlinkClick r:id="rId7"/>
              </a:rPr>
              <a:t>https</a:t>
            </a:r>
            <a:r>
              <a:rPr lang="ru-RU" sz="1100" dirty="0">
                <a:solidFill>
                  <a:srgbClr val="000000"/>
                </a:solidFill>
                <a:latin typeface="Times New Roman"/>
                <a:hlinkClick r:id="rId7"/>
              </a:rPr>
              <a:t>://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  <a:hlinkClick r:id="rId7"/>
              </a:rPr>
              <a:t>rospsy.ru/node</a:t>
            </a:r>
            <a:endParaRPr lang="ru-RU" sz="110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buAutoNum type="arabicPeriod" startAt="5"/>
            </a:pPr>
            <a:r>
              <a:rPr lang="ru-RU" sz="1100" b="1" dirty="0" smtClean="0">
                <a:solidFill>
                  <a:srgbClr val="000000"/>
                </a:solidFill>
                <a:latin typeface="Times New Roman"/>
              </a:rPr>
              <a:t>Развивающая </a:t>
            </a:r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психолого-педагогическая программа «Познаю себя. Развиваюсь. Стремлюсь» 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</a:rPr>
              <a:t>Иванова </a:t>
            </a:r>
            <a:r>
              <a:rPr lang="ru-RU" sz="1100" dirty="0" err="1">
                <a:solidFill>
                  <a:srgbClr val="000000"/>
                </a:solidFill>
                <a:latin typeface="Times New Roman"/>
              </a:rPr>
              <a:t>Саргылана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 Анатольевна, педагог-психолог; Тимофеева Елена Даниловна, педагог-психолог МБОУ «</a:t>
            </a:r>
            <a:r>
              <a:rPr lang="ru-RU" sz="1100" dirty="0" err="1">
                <a:solidFill>
                  <a:srgbClr val="000000"/>
                </a:solidFill>
                <a:latin typeface="Times New Roman"/>
              </a:rPr>
              <a:t>Сунтарский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 политехнический лицей-интернат» муниципального района «</a:t>
            </a:r>
            <a:r>
              <a:rPr lang="ru-RU" sz="1100" dirty="0" err="1">
                <a:solidFill>
                  <a:srgbClr val="000000"/>
                </a:solidFill>
                <a:latin typeface="Times New Roman"/>
              </a:rPr>
              <a:t>Сунтарский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 улус (район)», Республика Саха (Якутия) 	https://rospsy.ru/node/872 	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/>
              </a:rPr>
              <a:t>7</a:t>
            </a:r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1100" b="1" dirty="0" smtClean="0">
                <a:solidFill>
                  <a:srgbClr val="000000"/>
                </a:solidFill>
                <a:latin typeface="Times New Roman"/>
              </a:rPr>
              <a:t>      Вторичная </a:t>
            </a:r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психологическая профилактика </a:t>
            </a:r>
            <a:r>
              <a:rPr lang="ru-RU" sz="1100" b="1" dirty="0" err="1">
                <a:solidFill>
                  <a:srgbClr val="000000"/>
                </a:solidFill>
                <a:latin typeface="Times New Roman"/>
              </a:rPr>
              <a:t>самоповреждающего</a:t>
            </a:r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 поведения школьников </a:t>
            </a:r>
            <a:r>
              <a:rPr lang="ru-RU" sz="1100" dirty="0" err="1" smtClean="0">
                <a:solidFill>
                  <a:srgbClr val="000000"/>
                </a:solidFill>
                <a:latin typeface="Times New Roman"/>
              </a:rPr>
              <a:t>Билецкая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Times New Roman"/>
              </a:rPr>
              <a:t>Наилля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Times New Roman"/>
              </a:rPr>
              <a:t>Ханяфиевна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, заместитель 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</a:rPr>
              <a:t>    директора 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по ВР, учитель психологии высшей категории; Белоусова Светлана Анатольевна, доктор психологических наук, педагог-психолог высшей категории; Тетюева Татьяна Александровна, педагог-психолог первой категории МАОУ «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</a:rPr>
              <a:t>Средняя общеобразовательная 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школа № 108 г. Челябинска имени Героя Российской Федерации А.В. Яковлева», Челябинская область 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  <a:hlinkClick r:id="rId8"/>
              </a:rPr>
              <a:t>https</a:t>
            </a:r>
            <a:r>
              <a:rPr lang="ru-RU" sz="1100" dirty="0">
                <a:solidFill>
                  <a:srgbClr val="000000"/>
                </a:solidFill>
                <a:latin typeface="Times New Roman"/>
                <a:hlinkClick r:id="rId8"/>
              </a:rPr>
              <a:t>://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  <a:hlinkClick r:id="rId8"/>
              </a:rPr>
              <a:t>rospsy.ru/node/668</a:t>
            </a:r>
            <a:endParaRPr lang="ru-RU" sz="11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1100" dirty="0" smtClean="0">
                <a:solidFill>
                  <a:srgbClr val="000000"/>
                </a:solidFill>
                <a:latin typeface="Times New Roman"/>
              </a:rPr>
              <a:t> 8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1100" b="1" dirty="0" smtClean="0">
                <a:solidFill>
                  <a:srgbClr val="000000"/>
                </a:solidFill>
                <a:latin typeface="Times New Roman"/>
              </a:rPr>
              <a:t>Психолого-педагогическая </a:t>
            </a:r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программа «Как не просмотреть беду…» 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1100" dirty="0" err="1">
                <a:solidFill>
                  <a:srgbClr val="000000"/>
                </a:solidFill>
                <a:latin typeface="Times New Roman"/>
              </a:rPr>
              <a:t>Кучегашева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 Полина Петровна, директор научно-методического центра психолого-педагогического сопровождения ГАУ ДПО «ВГАПО»; Орешкина Наталья Владимировна, специалист научно-методического центра психолого-педагогического сопровождения ГАУ ДПО «ВГАПО», педагог-психолог МОУ СШ №99 им. дважды Героя Советского Союза А.Г. Кравченко; </a:t>
            </a:r>
            <a:r>
              <a:rPr lang="ru-RU" sz="1100" dirty="0" err="1">
                <a:solidFill>
                  <a:srgbClr val="000000"/>
                </a:solidFill>
                <a:latin typeface="Times New Roman"/>
              </a:rPr>
              <a:t>Колотева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 Елена Юрьевна, педагог-психолог МКОУ СШ №5 городского округа город Михайловка Волгоградской области; </a:t>
            </a:r>
            <a:r>
              <a:rPr lang="ru-RU" sz="1100" dirty="0" err="1">
                <a:solidFill>
                  <a:srgbClr val="000000"/>
                </a:solidFill>
                <a:latin typeface="Times New Roman"/>
              </a:rPr>
              <a:t>Антамошкина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 Елена Александровна, педагог-психолог МОУ Гимназия №8 Красноармейского района г. Волгограда; Николаева Юлия Павловна, педагог-психолог МБОУ СШ №35 им. В.П. Дубины г. Волжский Волгоградской области; </a:t>
            </a:r>
            <a:r>
              <a:rPr lang="ru-RU" sz="1100" dirty="0" err="1">
                <a:solidFill>
                  <a:srgbClr val="000000"/>
                </a:solidFill>
                <a:latin typeface="Times New Roman"/>
              </a:rPr>
              <a:t>Штонда</a:t>
            </a:r>
            <a:r>
              <a:rPr lang="ru-RU" sz="1100" dirty="0">
                <a:solidFill>
                  <a:srgbClr val="000000"/>
                </a:solidFill>
                <a:latin typeface="Times New Roman"/>
              </a:rPr>
              <a:t> Елена Михайловна, специалист научно-методического центра психолого-педагогического сопровождения ГАУ ДПО «ВГАПО», 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/>
              </a:rPr>
              <a:t>Волгоградская область 	</a:t>
            </a:r>
            <a:r>
              <a:rPr lang="en-US" sz="1100" dirty="0">
                <a:solidFill>
                  <a:srgbClr val="000000"/>
                </a:solidFill>
                <a:latin typeface="Times New Roman"/>
                <a:hlinkClick r:id="rId9"/>
              </a:rPr>
              <a:t>https://</a:t>
            </a:r>
            <a:r>
              <a:rPr lang="en-US" sz="1100" dirty="0" smtClean="0">
                <a:solidFill>
                  <a:srgbClr val="000000"/>
                </a:solidFill>
                <a:latin typeface="Times New Roman"/>
                <a:hlinkClick r:id="rId9"/>
              </a:rPr>
              <a:t>rospsy.ru/node/860</a:t>
            </a:r>
            <a:endParaRPr lang="ru-RU" sz="11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58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0" y="0"/>
            <a:ext cx="9336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809498"/>
              </p:ext>
            </p:extLst>
          </p:nvPr>
        </p:nvGraphicFramePr>
        <p:xfrm>
          <a:off x="251520" y="404664"/>
          <a:ext cx="8784975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Документ" r:id="rId4" imgW="9876606" imgH="9202628" progId="Word.Document.12">
                  <p:embed/>
                </p:oleObj>
              </mc:Choice>
              <mc:Fallback>
                <p:oleObj name="Документ" r:id="rId4" imgW="9876606" imgH="92026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404664"/>
                        <a:ext cx="8784975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129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59492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327876"/>
              </p:ext>
            </p:extLst>
          </p:nvPr>
        </p:nvGraphicFramePr>
        <p:xfrm>
          <a:off x="179511" y="260648"/>
          <a:ext cx="8640960" cy="6057964"/>
        </p:xfrm>
        <a:graphic>
          <a:graphicData uri="http://schemas.openxmlformats.org/drawingml/2006/table">
            <a:tbl>
              <a:tblPr firstRow="1" firstCol="1" bandRow="1"/>
              <a:tblGrid>
                <a:gridCol w="347429"/>
                <a:gridCol w="1555877"/>
                <a:gridCol w="951093"/>
                <a:gridCol w="2062752"/>
                <a:gridCol w="1189426"/>
                <a:gridCol w="2534383"/>
              </a:tblGrid>
              <a:tr h="3261981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7</a:t>
                      </a:r>
                    </a:p>
                  </a:txBody>
                  <a:tcPr marL="55130" marR="55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«Тренинг уверенного поведения подростков»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Грецов А.Г.</a:t>
                      </a:r>
                    </a:p>
                  </a:txBody>
                  <a:tcPr marL="55130" marR="55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Подростки</a:t>
                      </a:r>
                    </a:p>
                  </a:txBody>
                  <a:tcPr marL="55130" marR="55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Программа направлена на формирование коммуникативной компетентности подростков, социальной уверенности в межличностном взаимодействии. Структура тренинговых занятий включает теоретический блок (информирование по теме занятия, выполнение практических упражнений, направленных на освоение и отработку коммуникативных навыков, умений анализа и разрешения проблемных ситуаций, эффективных приемов защиты от манипулятивного общения).</a:t>
                      </a:r>
                    </a:p>
                  </a:txBody>
                  <a:tcPr marL="55130" marR="55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Грецов А.Г. Тренинги развития с подростками: Творчество, общение, самопознание.- СПб: Питер. 2009.</a:t>
                      </a:r>
                    </a:p>
                  </a:txBody>
                  <a:tcPr marL="55130" marR="55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  <a:hlinkClick r:id="rId3"/>
                        </a:rPr>
                        <a:t>https://www.bookler.ru/bookauthor/adv.rus.30000.6k8qi5.shtml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5130" marR="55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983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</a:t>
                      </a:r>
                    </a:p>
                  </a:txBody>
                  <a:tcPr marL="55130" marR="55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«Программа формирования здорового жизненного стиля «Точка опоры»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(Сирота Н.А., Ялтонский В.М. и др.)</a:t>
                      </a:r>
                    </a:p>
                  </a:txBody>
                  <a:tcPr marL="55130" marR="55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учащиеся 9-11 классов</a:t>
                      </a:r>
                    </a:p>
                  </a:txBody>
                  <a:tcPr marL="55130" marR="55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Программа предполагает профилактическое воздействие на личность (когнитивный, аффективный и поведенческий компоненты ее формирования) и социальную среду (изменение ее влияния). Программа направлена на обучение навыкам преодоления проблем, развитие потенциала личностно-средовых ресурсов: формирование позитивной и устойчивой Я-концепции.</a:t>
                      </a:r>
                    </a:p>
                  </a:txBody>
                  <a:tcPr marL="55130" marR="55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Сирота Н.А., Ялтонсикй В.М. и др. Программы формирования здорового жизненного стиля – М.: НМЦ"ДАР"им. Л.С. Выготского. [Электронный ресурс] - URL: http://refdb.ru/look/2143769.html</a:t>
                      </a:r>
                    </a:p>
                  </a:txBody>
                  <a:tcPr marL="55130" marR="55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  <a:hlinkClick r:id="rId4"/>
                        </a:rPr>
                        <a:t>http://clinical-psy.ru/wp-content/uploads/Programma-dlya-starshego-shkolnogo-vozrasta.pdf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5130" marR="55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011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59492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003550"/>
              </p:ext>
            </p:extLst>
          </p:nvPr>
        </p:nvGraphicFramePr>
        <p:xfrm>
          <a:off x="251520" y="332656"/>
          <a:ext cx="8496945" cy="6120681"/>
        </p:xfrm>
        <a:graphic>
          <a:graphicData uri="http://schemas.openxmlformats.org/drawingml/2006/table">
            <a:tbl>
              <a:tblPr firstRow="1" firstCol="1" bandRow="1"/>
              <a:tblGrid>
                <a:gridCol w="341639"/>
                <a:gridCol w="1529945"/>
                <a:gridCol w="935241"/>
                <a:gridCol w="2028374"/>
                <a:gridCol w="1169602"/>
                <a:gridCol w="2492144"/>
              </a:tblGrid>
              <a:tr h="952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9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«Школьная ва-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леология. Образовательная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программа по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валеологии для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школьников».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Г.К. Зайцев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Учащиеся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1-11 клас-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сов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Воспитание здорового образа жизни через обучение преимущественно в игровой и творческой деятельности главным об-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разом через подражание, практические действия, озарение и другие формы продуктивного поведения.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Рекомендова-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 МО РФ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  <a:hlinkClick r:id="rId3"/>
                        </a:rPr>
                        <a:t>http://window.edu.ru/resource/278/61278/files/szou_2.pdf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10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«Перешеек»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В.А. Ананьев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Подростки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12-17 лет,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педагоги 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психологи,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работающие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 целевой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группой,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родители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учащихся.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Первичная профилактика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наркозависимости через самопознание, самовоспитание, повышение уровня жизненной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компетентности школьников 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выработку навыков здорового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стиля жизни.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Рекомендова-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 МО РФ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  <a:hlinkClick r:id="rId4"/>
                        </a:rPr>
                        <a:t>https://cyberpedia.su/6x9862.html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11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а-«Полезные привычки» 1-4 ---кл.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б-«Полезные навыки»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5-9 кл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в-«Полезный выбор»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10-11 кл.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(под  рук. к. пс.н. О.Л. Романовой)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Учащиеся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1-11 классов 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их родители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Направлена на овладение учащимися объективными, соответствующими возрасту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знаниями, а также формирование здоровых установок и навыков ответственного поведения, снижающих вероятность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приобщения к употреблению табака, алкоголя 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других ПАВ.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Рекомендова-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 МО РФ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а-</a:t>
                      </a: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  <a:hlinkClick r:id="rId5"/>
                        </a:rPr>
                        <a:t>https://kopilkaurokov.ru/vneurochka/planirovanie/proghrammapovnieurochnoidieiatielnostipolieznyieprivychki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б – пример программы - </a:t>
                      </a: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  <a:hlinkClick r:id="rId6"/>
                        </a:rPr>
                        <a:t>http://kolp-nvschool.edu.tomsk.ru/poleznye-navyki-5-9-klass/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 - </a:t>
                      </a: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  <a:hlinkClick r:id="rId7"/>
                        </a:rPr>
                        <a:t>https://gigabaza.ru/doc/73802-p2.html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«Программа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формирования здорового жизненного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стиля»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Н.А. Сирота,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В.М. Ялтонский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Подростки 12-17 лет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их учителя 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родители.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Формирование здорового жизненного стиля, высоко-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функциональных стратегий поведения и личностных ресурсов, препятствую-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щих злоупотреблению наркотическими и другими ПАВ,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информирование о последствиях злоупотребления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ПАВ, причинах и формах заболеваний, связанных с ними и т.д.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Рекомендова-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 МО РФ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  <a:hlinkClick r:id="rId8"/>
                        </a:rPr>
                        <a:t>http://clinical-psy.ru/wp-content/uploads/Programma-dlya-starshego-shkolnogo-vozrasta.pdf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13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«Программа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профилактики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злоупотребления ПАВ у младших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школьников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«Волшебная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страна чувств».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Гусева Н.А.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Учащиеся1-4 классов.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Формирование и укрепление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антинаркотических установок у детей. Формирование и развитие навыков безопасного по-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ведения в ситуациях, связанных с риском приобщения 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ПАВ.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Рекомендова-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 МО РФ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  <a:hlinkClick r:id="rId9"/>
                        </a:rPr>
                        <a:t>http://www.book.lib-i.ru/25psihologiya/506026-2-volshebnaya-strana-chuvstv-programma-profilaktiki-zloupotrebleniya-psihoaktivnimi-veschestvami-dl.php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3513" marR="4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707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59492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378386"/>
              </p:ext>
            </p:extLst>
          </p:nvPr>
        </p:nvGraphicFramePr>
        <p:xfrm>
          <a:off x="323527" y="404663"/>
          <a:ext cx="8496946" cy="4896545"/>
        </p:xfrm>
        <a:graphic>
          <a:graphicData uri="http://schemas.openxmlformats.org/drawingml/2006/table">
            <a:tbl>
              <a:tblPr firstRow="1" firstCol="1" bandRow="1"/>
              <a:tblGrid>
                <a:gridCol w="341639"/>
                <a:gridCol w="1529946"/>
                <a:gridCol w="935242"/>
                <a:gridCol w="2028373"/>
                <a:gridCol w="1169602"/>
                <a:gridCol w="2492144"/>
              </a:tblGrid>
              <a:tr h="564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14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«Сказка о тебе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 других»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А.А. Михеева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С.М. Чечель-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ницкая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Учащиеся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1-4-х классов.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Избирательная профилактика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наркотизма для детей группы риска из асоциальных семей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младшего возраста.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Одобрена МО РФ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  <a:hlinkClick r:id="rId3"/>
                        </a:rPr>
                        <a:t>https://www.alib.ru/5_skazka_o_tebe_i_drugih_w1t26eacce3856f17d5561e1ed060a6606b8a.html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15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«Программа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педагогической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профилактики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наркотизма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среди младших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школьников»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А.Г. Макеева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И.В. Лысенко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Учащиеся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2-3 классов.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Формирование негативного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отношения младших школьников к наркотизации через воспитание мотивации здорового образа жизни.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Рекомендова-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 МО РФ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  <a:hlinkClick r:id="rId4"/>
                        </a:rPr>
                        <a:t>https://ru.scribd.com/doc/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16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«Навыки жизни»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А.В. Соловов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Дети 9-12 лет.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Ранняя профилактика химиче-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ской зависимости с опорой на возрастные особенности учащихся.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Рекомендова-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 МО РФ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  <a:hlinkClick r:id="rId5"/>
                        </a:rPr>
                        <a:t>https://proshkolu.ru/club/ksrz/file2/2158802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17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«Выбираю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жизнь»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С.В. Горанская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О.С. Баранов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Учащиеся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7-11 клас-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сов.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Предоставление информации,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обучение позитивному общению и соблюдению законов.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Обучение навыкам, позволяющим отказаться от употребления ПАВ.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Рекомендова-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 МО РФ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  <a:hlinkClick r:id="rId6"/>
                        </a:rPr>
                        <a:t>http://kcsd24.ru/mediateka/metodicheskaya-kopilka-stsenarii-zanyatij-prazdnikov-s-detmi/item/277-vybirayu-zhizn-programma-d-o-m-deti-obrazovanie-militsiya-uchebno-metodicheskoe-posobie-dlya-sotrudnikov-pravookhranitelnykh-organov-i-uchitelej-avtory-sostaviteli-s-v-goranskaya-o-s-baranova-2-izd-petrozavodsk-2002-192-s.html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18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«Все цвета, кроме черного»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А.Г. Макеева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Учащиеся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1-11 классов,  их ро-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дители 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педагоги.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 пособии рассматривается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природа наркотизма, причина употребления наркотиков, предлагаются методы профилактики, даются практические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советы, как помочь школьникам, имеющим опыт наркотизации.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Одобрена МО РФ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  <a:hlinkClick r:id="rId7"/>
                        </a:rPr>
                        <a:t>https://zdd.1sept.ru/view_article.php?ID=200902308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202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19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«Перекресток»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А.В. Тереньева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О.И. Ивашин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В.В. Москвичев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Подростки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Структура и организация подросткового клуба как подсистемы реабилитационного пространства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для социально дезадаптированных подростков.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Одобрена МО РФ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Российский благотворительный фонд «Нет алкоголизму и наркомании»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  <a:hlinkClick r:id="rId8"/>
                        </a:rPr>
                        <a:t>http://www.nan.ru/?d=document/2prof&amp;f=document/index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64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20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Тренинговая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программа «Я – хороший родитель» - //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Макартычева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Г.И.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Родители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Программа ориентирована на развитие родительских компетенций в сфере конструктивного взаимодействия с подростами, формирование системы знаний о правовой ответственности подростков и родителей за совершение правонарушений и преступлений.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Макартычева Г.И. Коррекция девиантного поведения. – СПб.: 2007 – с. 261- 300.</a:t>
                      </a: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  <a:hlinkClick r:id="rId9"/>
                        </a:rPr>
                        <a:t>http://www.5port.ru/makarticheva/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5031" marR="45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538067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fontAlgn="base"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Навигатор профилактики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Times New Roman"/>
              </a:rPr>
              <a:t>девиантного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 поведения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2400" u="sng" dirty="0">
                <a:solidFill>
                  <a:srgbClr val="000000"/>
                </a:solidFill>
                <a:latin typeface="Times New Roman"/>
                <a:ea typeface="Times New Roman"/>
                <a:hlinkClick r:id="rId10"/>
              </a:rPr>
              <a:t>https://mgppu.ru/about/publications/deviant_behaviour</a:t>
            </a:r>
            <a:endParaRPr lang="ru-RU" sz="2400" dirty="0">
              <a:latin typeface="Times New Roman"/>
              <a:ea typeface="Times New Roman"/>
            </a:endParaRPr>
          </a:p>
          <a:p>
            <a:pPr marL="228600" fontAlgn="base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 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9124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7"/>
            <a:ext cx="95021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408" y="23394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408" y="1340768"/>
            <a:ext cx="9030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8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0" algn="ctr"/>
            <a:endParaRPr lang="ru-RU" sz="4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0" algn="ctr"/>
            <a:r>
              <a:rPr lang="ru-RU" sz="4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Спасибо за внимание!</a:t>
            </a:r>
          </a:p>
          <a:p>
            <a:pPr lvl="0" algn="ctr"/>
            <a:endParaRPr lang="ru-RU" sz="4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9746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" y="-205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0264" y="116632"/>
            <a:ext cx="93245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6891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515565"/>
            <a:ext cx="691276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Виды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отклоняющегося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</a:p>
          <a:p>
            <a:pPr indent="450215" algn="just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поведение (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также социальная девиация, отклоняющееся поведение) (</a:t>
            </a:r>
            <a:r>
              <a:rPr lang="ru-RU" sz="1200" u="sng" dirty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  <a:hlinkClick r:id="rId4" tooltip="Латинский язык"/>
              </a:rPr>
              <a:t>лат.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la-Latn" sz="1200" i="1" dirty="0">
                <a:latin typeface="Times New Roman" pitchFamily="18" charset="0"/>
                <a:cs typeface="Times New Roman" pitchFamily="18" charset="0"/>
              </a:rPr>
              <a:t>deviatio – отклонение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 – это устойчивое поведение личности, отклоняющееся от общепринятых, наиболее распространённых и устоявшихся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общественных 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5"/>
              </a:rPr>
              <a:t>норм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215" algn="just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Делинквентное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поведение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u="sng" dirty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  <a:hlinkClick r:id="rId4" tooltip="Латинский язык"/>
              </a:rPr>
              <a:t>лат.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a-Latn" sz="1200" i="1" dirty="0">
                <a:latin typeface="Times New Roman" pitchFamily="18" charset="0"/>
                <a:cs typeface="Times New Roman" pitchFamily="18" charset="0"/>
              </a:rPr>
              <a:t>delictum – проступок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u="sng" dirty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  <a:hlinkClick r:id="rId6" tooltip="Английский язык"/>
              </a:rPr>
              <a:t>англ.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delinquency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– правонарушение, провинность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 – антиобщественное противоправное поведение человека, воплощённое в его проступках (действиях или бездействии), наносящих вред как отдельным гражданам, так и обществу в целом.</a:t>
            </a:r>
          </a:p>
          <a:p>
            <a:pPr indent="450215" algn="just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Социально-психологическая </a:t>
            </a:r>
            <a:r>
              <a:rPr lang="ru-RU" sz="1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дезадаптация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состояние, которое осложняет приспособление ребёнка к социальной среде. Оно не является видом отклоняющегося поведения, но может быть причиной или следствием поведенческих проблем и трудностей, а также усиливать их.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450215" algn="just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Рискованное поведение –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поведение, которое включает опасные для жизни и здоровья виды деятельности (экстремальные увлечения). Цель такого поведения – освоить окружающее пространство, поэкспериментировать со своими возможностями.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450215" algn="just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Существуют различные формы экстремальных увлечений: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зацепинг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руфинг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(передвижение по высотным точкам зданий, выполнение на них трюков),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диггерство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(непрофессиональное исследование подземных сооружений);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сталкеринг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(исследование заброшенных, недостроенных и охраняемых объектов); опасное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450215" algn="just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Суицидальное, </a:t>
            </a:r>
            <a:r>
              <a:rPr lang="ru-RU" sz="1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самоповреждающее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поведение –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виды поведения, которые относят к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аутоагрессии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намеренному причинению себе вреда. Самоповреждение – нанесение себе повреждений, но без цели умереть. Суицидальное поведение – намеренное, осознанное стремление к смерти.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450215" algn="just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Агрессивное поведение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п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оведение типично для детского и подросткового возраста. Часто свидетельствует о трудностях личностного или социального характера у агрессора. В случаях агрессивного поведения психологическая и педагогическая помощь необходима как жертве агрессии, так и самому агрессору. Подобное поведение может быть предпосылкой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делинквентного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поведения.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450215" algn="just"/>
            <a:r>
              <a:rPr lang="ru-RU" sz="1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Аддиктивное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(зависимое) поведение –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одна из форм деструктивного (разрушительного) поведения, при котором подросток стремится убежать от окружающей реальности, создать для себя иллюзию безопасности, прийти к жизненному равновесию. Он фиксирует своё внимание на конкретных видах деятельности (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игромании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общении в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или изменяет собственное психоэмоциональное состояния путём употребления различных веществ (алкоголя, ПАВ).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6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" y="-205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0264" y="116632"/>
            <a:ext cx="93245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6891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260648"/>
            <a:ext cx="6552728" cy="520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проявления асоциального поведения: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нарушение поведения (от замкнутости до агрессии);</a:t>
            </a: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эмоциональное неблагополучие (плаксивость, вспышки гнева и пр.)</a:t>
            </a: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пропуски уроков и учебных дней без уважительной причины;</a:t>
            </a:r>
          </a:p>
          <a:p>
            <a:pPr marL="342900" lvl="0" indent="-342900" algn="just">
              <a:lnSpc>
                <a:spcPct val="10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нарушение общепринятых норм поведения (совершение противоправных действий)</a:t>
            </a: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поступков: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антидисциплинарные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пропускают занятия, прогуливают школу без уважительной причины, срывают уроки, дерутся с одноклассниками, обижают младших и слабых, грубят учителям, ведут себя вызывающе; 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асоциальные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обманывают, сквернословят, курят, употребляют алкоголь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психоактивные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вещества, убегают из дома, бродяжничают, попрошайничают, воруют, хулиганят, играют в азартные игры, склонны к беспорядочным половым связям; 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аутоагрессивны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наносят себе повреждения, интересуются суицидной тематикой, «группами смерти», склонны к суициду; </a:t>
            </a:r>
          </a:p>
          <a:p>
            <a:pPr algn="just"/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противоправные – кражи, грабежи, тяжкие преступления).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7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" y="-205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0264" y="116632"/>
            <a:ext cx="93245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6891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814438"/>
            <a:ext cx="6174432" cy="435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Векторы воспитательных траекторий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Работа с учащимися </a:t>
            </a:r>
            <a:r>
              <a:rPr lang="ru-RU" u="sng" dirty="0">
                <a:latin typeface="Times New Roman" pitchFamily="18" charset="0"/>
                <a:ea typeface="Calibri"/>
                <a:cs typeface="Times New Roman" pitchFamily="18" charset="0"/>
              </a:rPr>
              <a:t>младшего школьного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возраста направлена на воспитание у детей общей культуры правового поведения.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Работа с учащимися </a:t>
            </a:r>
            <a:r>
              <a:rPr lang="ru-RU" u="sng" dirty="0">
                <a:latin typeface="Times New Roman" pitchFamily="18" charset="0"/>
                <a:ea typeface="Calibri"/>
                <a:cs typeface="Times New Roman" pitchFamily="18" charset="0"/>
              </a:rPr>
              <a:t>среднего школьного возраста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направлена на развитие личностных качеств и социальных навыков. Подросток учится общаться с окружающими, понимать их поведение, разрешать конфликтные ситуации, принимать собственные решения.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Работа с учащимися </a:t>
            </a:r>
            <a:r>
              <a:rPr lang="ru-RU" u="sng" dirty="0">
                <a:latin typeface="Times New Roman" pitchFamily="18" charset="0"/>
                <a:ea typeface="Calibri"/>
                <a:cs typeface="Times New Roman" pitchFamily="18" charset="0"/>
              </a:rPr>
              <a:t>старшего школьного возраста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направлена на формирование жизненных ценностей, препятствующих вовлечению подростков в социально-опасную среду, воспитание у подростков ответственности за своё поведение.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1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14" y="-31131"/>
            <a:ext cx="9324528" cy="692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0264" y="116632"/>
            <a:ext cx="93245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6891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404664"/>
            <a:ext cx="4608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 by step –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за шагом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шагов последовательной работы классного руководителя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несовершеннолетними «группы риска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81992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Самый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важный этап профилактики, качество которого полностью зависит от классного руководителя – это мониторинг классного коллектива. Основной метод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мониторинга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Важно вовремя заметить ребёнка склонного к различным формам девиации. Рекомендуется обратить внимание на поведение детей в различных ситуациях: в учебной и внеклассной деятельности, в общении со сверстниками, со взрослыми. Проанализировать в каких условиях и семьях проживают эти дети. Другие способы мониторинга –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анкетирование, карта наблюдения, составление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паспорта класса.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Результатом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мониторинга должен стать качественный анализ, в котором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раскрывается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склонность к какому типу поведения наблюдается у ребёнка и причины, влияющие на формирование данного поведения. Данный анализ ляжет в основу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следующего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«шага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ИНДИВИДУАЛЬНАЯ РАБОТА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основе проведённого мониторинга и анализа причин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поведения необходимо составить план индивидуально-профилактической работы с ребёнком и родителями (законными представителями).  Проводимую работу рекомендуем фиксировать в журнале индивидуальной работы с несовершеннолетним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ОБРАЩЕНИЕ К СПЕЦИАЛИСТАМ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Когда классный руководитель понимает, что проделанная им индивидуально-профилактическая работа к положительному результату не привела, необходимо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подключить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 работе с ребёнком специалистов Службы сопровождения (заместитель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-ректора по ВР, социальный педагог, педагог-психолог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этом этапе, классному руководителю необходимо представить отчёт о уже проделанной работе и показать, какая работа была проведена, чтобы грамотно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эффективно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скорректировать дальнейший план совместной работы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СОВМЕСТНАЯ ИНДИВИДУАЛЬНО – ПРОФИЛАКТИЧЕСКАЯ РАБОТА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ПРИВЛЕЧЕНИЕ СПЕЦИАЛИСТОВ ГОРОДСКИХ СУБЪЕКТОВ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ПРОФИЛАКТИКИ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Привлечение специалистов субъектов профилактики (ОДН,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КДНиЗП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ЦПМСС «Центр Семьи», ТПМПК и др.) – является крайними мерами профилактики. Работа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ве-дётся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специалистами Службы сопровождения.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6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" y="-26393"/>
            <a:ext cx="9163375" cy="698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0264" y="116632"/>
            <a:ext cx="93245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6891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758802"/>
            <a:ext cx="83529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Методические рекомендации  в соответствии с положениями Федерального закона от 29 декабря 2012 г. № 273-ФЗ «Об образовании в Российской Федерации»;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на основании реализации органами исполнительной власти субъектов Российской Федерации в сфере образования полномочий по организации предоставления психолого-педагогической, медицинской и социальной помощи обучающимся, испытывающим трудности в своем развитии и социальной адаптации (пункт 12 части 1 статьи 8);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на основании реализации прав обучающихся в предоставление им условий для обучения с учетом особенностей их психофизического развития и состояния здоровья, в том числе получение социально-педагогической и психологической помощи, бесплатной психолого-медико-педагогической коррекции (пункт 2 части 1 статьи 34), и организации деятельности, направленной на оказание психолого-педагогической, медицинской и социальной помощи детям, испытывающим трудности в освоении основных общеобразовательных программ, развитии и социальной адаптации (часть 1 статьи 42).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развития психологической службы в системе общего образования и среднего профессионального образования в Российской Федерации на период до 2025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в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/>
              </a:rPr>
              <a:t>части деятельности психологической службы образовательной организации по созданию условий для успешного развития каждого ребенка, его образования, воспитания, социализации и самореализации в социально позитивных видах деятельности. </a:t>
            </a:r>
            <a:endParaRPr lang="ru-RU" sz="1400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Распоряжение от 02.10.2023 №1024-р «Об утверждении перечня форм отчетности по профилактике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девиантного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поведения несовершеннолетних в образовательных организациях Самарской области.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</p:txBody>
      </p:sp>
    </p:spTree>
    <p:extLst>
      <p:ext uri="{BB962C8B-B14F-4D97-AF65-F5344CB8AC3E}">
        <p14:creationId xmlns:p14="http://schemas.microsoft.com/office/powerpoint/2010/main" val="267795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6" y="-3644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0264" y="116632"/>
            <a:ext cx="93245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6891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859340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Основным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ориентиром деятельности педагогических работников образовательной организации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является: </a:t>
            </a:r>
            <a:r>
              <a:rPr lang="ru-RU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формирование и укрепление индивидуально-психологических и социально-средовых факторов защиты обучающихся, формирование благоприятного социально-психологического климата в образовательной организации как основы превенции </a:t>
            </a:r>
            <a:r>
              <a:rPr lang="ru-RU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2458868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175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Выявление обучающихся 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с </a:t>
            </a:r>
            <a:r>
              <a:rPr lang="ru-RU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девиантным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(общественно опасным) поведением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57830"/>
            <a:ext cx="6120680" cy="335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29984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2897</Words>
  <Application>Microsoft Office PowerPoint</Application>
  <PresentationFormat>Экран (4:3)</PresentationFormat>
  <Paragraphs>417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1_Тема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Нормативно-правовая база</vt:lpstr>
      <vt:lpstr>Презентация PowerPoint</vt:lpstr>
      <vt:lpstr>Презентация PowerPoint</vt:lpstr>
      <vt:lpstr>Презентация PowerPoint</vt:lpstr>
      <vt:lpstr> Деятельность педагога-психолога, педагогических работников, классных руководителей  по результатам предлагаемых скрининговых мероприятий осуществляется в виде следующих форм работы: Групповая:</vt:lpstr>
      <vt:lpstr> Деятельность педагога-психолога, педагогических работников, классных руководителей  по результатам предлагаемых скрининговых мероприятий осуществляется в виде следующих форм работы: Групповая:</vt:lpstr>
      <vt:lpstr>Презентация PowerPoint</vt:lpstr>
      <vt:lpstr>Социально-педагогическая и психолого-педагогическая диагностика</vt:lpstr>
      <vt:lpstr>Социально-педагогическая и психолого-педагогическая коррекция и профилактика рецидивов</vt:lpstr>
      <vt:lpstr>Презентация PowerPoint</vt:lpstr>
      <vt:lpstr>Просветительская и консультативная работа со взрослым окружением учащегося</vt:lpstr>
      <vt:lpstr>Контрольно-оценочные мероприятия</vt:lpstr>
      <vt:lpstr>Взаимодействие с субъектами профилактики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74</dc:creator>
  <cp:lastModifiedBy>Admin</cp:lastModifiedBy>
  <cp:revision>87</cp:revision>
  <dcterms:created xsi:type="dcterms:W3CDTF">2023-02-26T18:50:05Z</dcterms:created>
  <dcterms:modified xsi:type="dcterms:W3CDTF">2024-04-03T14:42:57Z</dcterms:modified>
</cp:coreProperties>
</file>